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6" r:id="rId1"/>
  </p:sldMasterIdLst>
  <p:notesMasterIdLst>
    <p:notesMasterId r:id="rId45"/>
  </p:notesMasterIdLst>
  <p:sldIdLst>
    <p:sldId id="257" r:id="rId2"/>
    <p:sldId id="1954" r:id="rId3"/>
    <p:sldId id="2036" r:id="rId4"/>
    <p:sldId id="6058" r:id="rId5"/>
    <p:sldId id="6056" r:id="rId6"/>
    <p:sldId id="6051" r:id="rId7"/>
    <p:sldId id="6052" r:id="rId8"/>
    <p:sldId id="6053" r:id="rId9"/>
    <p:sldId id="6046" r:id="rId10"/>
    <p:sldId id="306" r:id="rId11"/>
    <p:sldId id="1563" r:id="rId12"/>
    <p:sldId id="1975" r:id="rId13"/>
    <p:sldId id="1753" r:id="rId14"/>
    <p:sldId id="1754" r:id="rId15"/>
    <p:sldId id="258" r:id="rId16"/>
    <p:sldId id="6062" r:id="rId17"/>
    <p:sldId id="1988" r:id="rId18"/>
    <p:sldId id="1500" r:id="rId19"/>
    <p:sldId id="6061" r:id="rId20"/>
    <p:sldId id="291" r:id="rId21"/>
    <p:sldId id="1475" r:id="rId22"/>
    <p:sldId id="1891" r:id="rId23"/>
    <p:sldId id="1890" r:id="rId24"/>
    <p:sldId id="1982" r:id="rId25"/>
    <p:sldId id="1803" r:id="rId26"/>
    <p:sldId id="1856" r:id="rId27"/>
    <p:sldId id="256" r:id="rId28"/>
    <p:sldId id="6063" r:id="rId29"/>
    <p:sldId id="6064" r:id="rId30"/>
    <p:sldId id="6065" r:id="rId31"/>
    <p:sldId id="6066" r:id="rId32"/>
    <p:sldId id="6067" r:id="rId33"/>
    <p:sldId id="6068" r:id="rId34"/>
    <p:sldId id="6070" r:id="rId35"/>
    <p:sldId id="6069" r:id="rId36"/>
    <p:sldId id="6077" r:id="rId37"/>
    <p:sldId id="6075" r:id="rId38"/>
    <p:sldId id="6073" r:id="rId39"/>
    <p:sldId id="6071" r:id="rId40"/>
    <p:sldId id="6072" r:id="rId41"/>
    <p:sldId id="6074" r:id="rId42"/>
    <p:sldId id="6076" r:id="rId43"/>
    <p:sldId id="1767"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Gill Sans MT" panose="020B0502020104020203" pitchFamily="34" charset="0"/>
      <p:regular r:id="rId52"/>
      <p:bold r:id="rId53"/>
      <p:italic r:id="rId54"/>
      <p:boldItalic r:id="rId55"/>
    </p:embeddedFont>
    <p:embeddedFont>
      <p:font typeface="Raleway" pitchFamily="2" charset="0"/>
      <p:regular r:id="rId56"/>
      <p:bold r:id="rId57"/>
      <p:italic r:id="rId58"/>
      <p:boldItalic r:id="rId59"/>
    </p:embeddedFont>
    <p:embeddedFont>
      <p:font typeface="Roboto" panose="02000000000000000000" pitchFamily="2" charset="0"/>
      <p:regular r:id="rId60"/>
      <p:bold r:id="rId61"/>
      <p:italic r:id="rId62"/>
      <p:boldItalic r:id="rId63"/>
    </p:embeddedFont>
    <p:embeddedFont>
      <p:font typeface="Wingdings 3" panose="05040102010807070707" pitchFamily="18" charset="2"/>
      <p:regular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na Pagh Bugge" initials="NPB" lastIdx="6" clrIdx="0">
    <p:extLst>
      <p:ext uri="{19B8F6BF-5375-455C-9EA6-DF929625EA0E}">
        <p15:presenceInfo xmlns:p15="http://schemas.microsoft.com/office/powerpoint/2012/main" userId="S::Nanna@cur.nu::606e2315-2c4c-4683-8767-ee990066e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1313"/>
    <a:srgbClr val="1D1D1C"/>
    <a:srgbClr val="91131E"/>
    <a:srgbClr val="000100"/>
    <a:srgbClr val="AD122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83007" autoAdjust="0"/>
  </p:normalViewPr>
  <p:slideViewPr>
    <p:cSldViewPr snapToGrid="0" snapToObjects="1">
      <p:cViewPr varScale="1">
        <p:scale>
          <a:sx n="90" d="100"/>
          <a:sy n="90" d="100"/>
        </p:scale>
        <p:origin x="336"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1DE3F-2731-42AC-8E7C-28A5D82E6EB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67E9DE3E-D9B0-4A51-8185-309F1442BE69}">
      <dgm:prSet phldrT="[Tekst]" custT="1"/>
      <dgm:spPr>
        <a:solidFill>
          <a:schemeClr val="accent2"/>
        </a:solidFill>
        <a:ln>
          <a:solidFill>
            <a:schemeClr val="accent2">
              <a:lumMod val="75000"/>
            </a:schemeClr>
          </a:solidFill>
        </a:ln>
      </dgm:spPr>
      <dgm:t>
        <a:bodyPr/>
        <a:lstStyle/>
        <a:p>
          <a:r>
            <a:rPr lang="da-DK" sz="1600" dirty="0"/>
            <a:t>Ungdomsliv i 2020erne</a:t>
          </a:r>
        </a:p>
      </dgm:t>
    </dgm:pt>
    <dgm:pt modelId="{89333884-D3C6-45E0-B134-AF401AC06F2E}" type="parTrans" cxnId="{E638CA54-1B7D-4E42-BF56-EC76F4F3BBE0}">
      <dgm:prSet/>
      <dgm:spPr/>
      <dgm:t>
        <a:bodyPr/>
        <a:lstStyle/>
        <a:p>
          <a:endParaRPr lang="da-DK"/>
        </a:p>
      </dgm:t>
    </dgm:pt>
    <dgm:pt modelId="{9FCE2A31-D810-4566-9BB2-DE80A3C1B25F}" type="sibTrans" cxnId="{E638CA54-1B7D-4E42-BF56-EC76F4F3BBE0}">
      <dgm:prSet/>
      <dgm:spPr/>
      <dgm:t>
        <a:bodyPr/>
        <a:lstStyle/>
        <a:p>
          <a:endParaRPr lang="da-DK"/>
        </a:p>
      </dgm:t>
    </dgm:pt>
    <dgm:pt modelId="{637A4264-8228-44FC-9812-4DB6C9803D9B}">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100" b="1" dirty="0">
              <a:solidFill>
                <a:schemeClr val="bg1"/>
              </a:solidFill>
              <a:latin typeface="Calibri" panose="020F0502020204030204" pitchFamily="34" charset="0"/>
              <a:ea typeface="Calibri" panose="020F0502020204030204" pitchFamily="34" charset="0"/>
            </a:rPr>
            <a:t>Psykologisering</a:t>
          </a:r>
          <a:endParaRPr lang="da-DK" sz="1100" dirty="0">
            <a:solidFill>
              <a:schemeClr val="bg1"/>
            </a:solidFill>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solidFill>
                <a:schemeClr val="bg1"/>
              </a:solidFill>
              <a:latin typeface="Calibri" panose="020F0502020204030204" pitchFamily="34" charset="0"/>
              <a:ea typeface="Times New Roman" panose="02020603050405020304" pitchFamily="18" charset="0"/>
            </a:rPr>
            <a:t>Det ”føles” svært, og sådan skal livet ikke være – så er der noget galt</a:t>
          </a:r>
          <a:endParaRPr lang="da-DK" sz="1100" b="1" dirty="0">
            <a:solidFill>
              <a:schemeClr val="bg1"/>
            </a:solidFill>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solidFill>
                <a:schemeClr val="bg1"/>
              </a:solidFill>
              <a:latin typeface="Calibri" panose="020F0502020204030204" pitchFamily="34" charset="0"/>
              <a:ea typeface="Times New Roman" panose="02020603050405020304" pitchFamily="18" charset="0"/>
            </a:rPr>
            <a:t>”Det er nok også bare mig der har det sådan” </a:t>
          </a:r>
          <a:r>
            <a:rPr lang="da-DK" sz="1100" b="1" dirty="0">
              <a:solidFill>
                <a:schemeClr val="bg1"/>
              </a:solidFill>
              <a:latin typeface="Calibri" panose="020F0502020204030204" pitchFamily="34" charset="0"/>
              <a:ea typeface="Times New Roman" panose="02020603050405020304" pitchFamily="18" charset="0"/>
            </a:rPr>
            <a:t>- flertalsmisforståelser</a:t>
          </a:r>
          <a:endParaRPr lang="da-DK" sz="1100" b="1" dirty="0">
            <a:solidFill>
              <a:schemeClr val="bg1"/>
            </a:solidFill>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err="1">
              <a:solidFill>
                <a:schemeClr val="bg1"/>
              </a:solidFill>
              <a:latin typeface="Calibri" panose="020F0502020204030204" pitchFamily="34" charset="0"/>
              <a:ea typeface="Times New Roman" panose="02020603050405020304" pitchFamily="18" charset="0"/>
            </a:rPr>
            <a:t>Selvusikkerhed</a:t>
          </a:r>
          <a:r>
            <a:rPr lang="da-DK" sz="1100" b="1" dirty="0">
              <a:solidFill>
                <a:schemeClr val="bg1"/>
              </a:solidFill>
              <a:latin typeface="Calibri" panose="020F0502020204030204" pitchFamily="34" charset="0"/>
              <a:ea typeface="Times New Roman" panose="02020603050405020304" pitchFamily="18" charset="0"/>
            </a:rPr>
            <a:t> – </a:t>
          </a:r>
          <a:r>
            <a:rPr lang="da-DK" sz="1100" b="1" i="1" dirty="0">
              <a:solidFill>
                <a:schemeClr val="bg1"/>
              </a:solidFill>
              <a:latin typeface="Calibri" panose="020F0502020204030204" pitchFamily="34" charset="0"/>
              <a:ea typeface="Times New Roman" panose="02020603050405020304" pitchFamily="18" charset="0"/>
            </a:rPr>
            <a:t>måske er jeg bare ikke god nok? </a:t>
          </a:r>
          <a:endParaRPr lang="da-DK" sz="1100" i="1" dirty="0">
            <a:solidFill>
              <a:schemeClr val="bg1"/>
            </a:solidFill>
          </a:endParaRPr>
        </a:p>
      </dgm:t>
    </dgm:pt>
    <dgm:pt modelId="{A1E35672-FCF3-4A14-A387-4C7C5CC3E7CB}" type="parTrans" cxnId="{8A12B9D3-9694-48D6-88BF-738EAC881BE5}">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a:lstStyle/>
        <a:p>
          <a:endParaRPr lang="da-DK"/>
        </a:p>
      </dgm:t>
    </dgm:pt>
    <dgm:pt modelId="{578AE63F-C971-4159-ADEB-E54A61D397F4}" type="sibTrans" cxnId="{8A12B9D3-9694-48D6-88BF-738EAC881BE5}">
      <dgm:prSet/>
      <dgm:spPr/>
      <dgm:t>
        <a:bodyPr/>
        <a:lstStyle/>
        <a:p>
          <a:endParaRPr lang="da-DK"/>
        </a:p>
      </dgm:t>
    </dgm:pt>
    <dgm:pt modelId="{DD5FA0E2-31E6-4085-BE13-5A67462A5D85}">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200" b="1" dirty="0">
              <a:latin typeface="Calibri" panose="020F0502020204030204" pitchFamily="34" charset="0"/>
              <a:ea typeface="Calibri" panose="020F0502020204030204" pitchFamily="34" charset="0"/>
            </a:rPr>
            <a:t>Præstationskultur</a:t>
          </a:r>
        </a:p>
        <a:p>
          <a:pPr>
            <a:buFont typeface="Calibri" panose="020F0502020204030204" pitchFamily="34" charset="0"/>
            <a:buChar char="-"/>
          </a:pPr>
          <a:r>
            <a:rPr lang="da-DK" sz="1200" b="1" i="0" dirty="0">
              <a:latin typeface="Calibri" panose="020F0502020204030204" pitchFamily="34" charset="0"/>
              <a:ea typeface="Times New Roman" panose="02020603050405020304" pitchFamily="18" charset="0"/>
            </a:rPr>
            <a:t>Man skal ”præstere” i forhold:</a:t>
          </a:r>
          <a:endParaRPr lang="da-DK" sz="1200" b="1" i="0"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200" b="1" i="1" dirty="0">
              <a:latin typeface="Calibri" panose="020F0502020204030204" pitchFamily="34" charset="0"/>
              <a:ea typeface="Times New Roman" panose="02020603050405020304" pitchFamily="18" charset="0"/>
            </a:rPr>
            <a:t>Uddannelse</a:t>
          </a:r>
          <a:endParaRPr lang="da-DK" sz="12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200" b="1" i="1" dirty="0">
              <a:latin typeface="Calibri" panose="020F0502020204030204" pitchFamily="34" charset="0"/>
              <a:ea typeface="Times New Roman" panose="02020603050405020304" pitchFamily="18" charset="0"/>
            </a:rPr>
            <a:t>Socialt</a:t>
          </a:r>
          <a:endParaRPr lang="da-DK" sz="12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200" b="1" i="1" dirty="0">
              <a:latin typeface="Calibri" panose="020F0502020204030204" pitchFamily="34" charset="0"/>
              <a:ea typeface="Times New Roman" panose="02020603050405020304" pitchFamily="18" charset="0"/>
            </a:rPr>
            <a:t>Bestemte ”Idealer” i forhold til krop, sundhed osv.</a:t>
          </a:r>
          <a:endParaRPr lang="da-DK" sz="1200" i="1" dirty="0"/>
        </a:p>
      </dgm:t>
    </dgm:pt>
    <dgm:pt modelId="{D5AC18B6-42B7-48F1-8485-641DAD0672D6}" type="parTrans" cxnId="{FC2C8089-34CE-41C4-AA84-3A0C8A65BFF3}">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vert="vert"/>
        <a:lstStyle/>
        <a:p>
          <a:endParaRPr lang="da-DK"/>
        </a:p>
      </dgm:t>
    </dgm:pt>
    <dgm:pt modelId="{5FFC8DE3-A98F-4138-912F-40C80BC93ED3}" type="sibTrans" cxnId="{FC2C8089-34CE-41C4-AA84-3A0C8A65BFF3}">
      <dgm:prSet/>
      <dgm:spPr/>
      <dgm:t>
        <a:bodyPr/>
        <a:lstStyle/>
        <a:p>
          <a:endParaRPr lang="da-DK"/>
        </a:p>
      </dgm:t>
    </dgm:pt>
    <dgm:pt modelId="{5891EFF2-B626-4F47-BBF7-14199C96E50A}">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100" b="1" dirty="0">
              <a:latin typeface="Calibri" panose="020F0502020204030204" pitchFamily="34" charset="0"/>
              <a:ea typeface="Calibri" panose="020F0502020204030204" pitchFamily="34" charset="0"/>
            </a:rPr>
            <a:t>Individualisering</a:t>
          </a:r>
          <a:r>
            <a:rPr lang="da-DK" sz="1100" dirty="0">
              <a:latin typeface="Calibri" panose="020F0502020204030204" pitchFamily="34" charset="0"/>
              <a:ea typeface="Calibri" panose="020F0502020204030204" pitchFamily="34" charset="0"/>
            </a:rPr>
            <a:t>:</a:t>
          </a: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JEG ”føler” at jeg:</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latin typeface="Calibri" panose="020F0502020204030204" pitchFamily="34" charset="0"/>
              <a:ea typeface="Times New Roman" panose="02020603050405020304" pitchFamily="18" charset="0"/>
            </a:rPr>
            <a:t>Selv har ansvaret for at lykkes</a:t>
          </a:r>
          <a:endParaRPr lang="da-DK" sz="11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latin typeface="Calibri" panose="020F0502020204030204" pitchFamily="34" charset="0"/>
              <a:ea typeface="Times New Roman" panose="02020603050405020304" pitchFamily="18" charset="0"/>
            </a:rPr>
            <a:t>Selv skal træffe reflekterede valg</a:t>
          </a:r>
          <a:endParaRPr lang="da-DK" sz="1100" b="1" i="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i="1" dirty="0">
              <a:latin typeface="Calibri" panose="020F0502020204030204" pitchFamily="34" charset="0"/>
              <a:ea typeface="Times New Roman" panose="02020603050405020304" pitchFamily="18" charset="0"/>
            </a:rPr>
            <a:t>Bare skal tage mig sammen og gøre mig mere umage</a:t>
          </a:r>
          <a:endParaRPr lang="da-DK" sz="1100" i="1" dirty="0"/>
        </a:p>
      </dgm:t>
    </dgm:pt>
    <dgm:pt modelId="{BE1D3F74-69D7-45F2-A593-7173A8D21FAD}" type="parTrans" cxnId="{A424F024-F3E3-400C-ADE6-E61B92906769}">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a:lstStyle/>
        <a:p>
          <a:endParaRPr lang="da-DK"/>
        </a:p>
      </dgm:t>
    </dgm:pt>
    <dgm:pt modelId="{D76EFC99-4C7B-4D65-9A91-116A1B6AAD43}" type="sibTrans" cxnId="{A424F024-F3E3-400C-ADE6-E61B92906769}">
      <dgm:prSet/>
      <dgm:spPr/>
      <dgm:t>
        <a:bodyPr/>
        <a:lstStyle/>
        <a:p>
          <a:endParaRPr lang="da-DK"/>
        </a:p>
      </dgm:t>
    </dgm:pt>
    <dgm:pt modelId="{56DBCFB3-9FE8-495C-BD9E-D825C926EB90}">
      <dgm:prSet phldrT="[Tekst]" custT="1"/>
      <dgm:spPr>
        <a:solidFill>
          <a:schemeClr val="accent2"/>
        </a:solidFill>
        <a:ln>
          <a:solidFill>
            <a:schemeClr val="accent2">
              <a:lumMod val="75000"/>
            </a:schemeClr>
          </a:solidFill>
        </a:ln>
      </dgm:spPr>
      <dgm:t>
        <a:bodyPr/>
        <a:lstStyle/>
        <a:p>
          <a:pPr>
            <a:buFont typeface="Calibri" panose="020F0502020204030204" pitchFamily="34" charset="0"/>
            <a:buChar char="-"/>
          </a:pPr>
          <a:r>
            <a:rPr lang="da-DK" sz="1100" b="1" dirty="0">
              <a:latin typeface="Calibri" panose="020F0502020204030204" pitchFamily="34" charset="0"/>
              <a:ea typeface="Calibri" panose="020F0502020204030204" pitchFamily="34" charset="0"/>
            </a:rPr>
            <a:t>Der sker hele tiden noget…</a:t>
          </a:r>
          <a:endParaRPr lang="da-DK" sz="1100"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En hverdag hvor vi er ”på” 24/7</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Et ungdomsliv hvor der er ”mange bolde i luften”</a:t>
          </a:r>
          <a:endParaRPr lang="da-DK" sz="1100" b="1" dirty="0">
            <a:latin typeface="Calibri" panose="020F0502020204030204" pitchFamily="34" charset="0"/>
            <a:ea typeface="Calibri" panose="020F0502020204030204" pitchFamily="34" charset="0"/>
          </a:endParaRPr>
        </a:p>
        <a:p>
          <a:pPr>
            <a:buFont typeface="Calibri" panose="020F0502020204030204" pitchFamily="34" charset="0"/>
            <a:buChar char="-"/>
          </a:pPr>
          <a:r>
            <a:rPr lang="da-DK" sz="1100" b="1" dirty="0">
              <a:latin typeface="Calibri" panose="020F0502020204030204" pitchFamily="34" charset="0"/>
              <a:ea typeface="Times New Roman" panose="02020603050405020304" pitchFamily="18" charset="0"/>
            </a:rPr>
            <a:t>Mange ”tendenser og temaer” man skal forholde sig til</a:t>
          </a:r>
          <a:endParaRPr lang="da-DK" sz="1100" dirty="0"/>
        </a:p>
      </dgm:t>
    </dgm:pt>
    <dgm:pt modelId="{A033A8BD-D0DD-4DC5-A8C7-DE063C3A82FD}" type="parTrans" cxnId="{1B73D3B9-4558-44BB-B3F6-D44134C64C1C}">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2">
              <a:lumMod val="75000"/>
            </a:schemeClr>
          </a:solidFill>
          <a:prstDash val="solid"/>
          <a:round/>
          <a:headEnd type="triangle" w="med" len="med"/>
          <a:tailEnd type="none" w="med" len="med"/>
        </a:ln>
      </dgm:spPr>
      <dgm:t>
        <a:bodyPr/>
        <a:lstStyle/>
        <a:p>
          <a:endParaRPr lang="da-DK"/>
        </a:p>
      </dgm:t>
    </dgm:pt>
    <dgm:pt modelId="{A107D918-2F16-4A45-8228-7D0F65F5601B}" type="sibTrans" cxnId="{1B73D3B9-4558-44BB-B3F6-D44134C64C1C}">
      <dgm:prSet/>
      <dgm:spPr/>
      <dgm:t>
        <a:bodyPr/>
        <a:lstStyle/>
        <a:p>
          <a:endParaRPr lang="da-DK"/>
        </a:p>
      </dgm:t>
    </dgm:pt>
    <dgm:pt modelId="{FE27C936-9958-4C0A-9AC7-ACCAD921B1F2}" type="pres">
      <dgm:prSet presAssocID="{71D1DE3F-2731-42AC-8E7C-28A5D82E6EB7}" presName="cycle" presStyleCnt="0">
        <dgm:presLayoutVars>
          <dgm:chMax val="1"/>
          <dgm:dir/>
          <dgm:animLvl val="ctr"/>
          <dgm:resizeHandles val="exact"/>
        </dgm:presLayoutVars>
      </dgm:prSet>
      <dgm:spPr/>
    </dgm:pt>
    <dgm:pt modelId="{DB9ECE8A-1F21-43C5-BE15-5DCB60DA63D0}" type="pres">
      <dgm:prSet presAssocID="{67E9DE3E-D9B0-4A51-8185-309F1442BE69}" presName="centerShape" presStyleLbl="node0" presStyleIdx="0" presStyleCnt="1" custScaleX="118297" custScaleY="106267"/>
      <dgm:spPr/>
    </dgm:pt>
    <dgm:pt modelId="{D2113938-D2E7-40FE-A095-6F6C070357A1}" type="pres">
      <dgm:prSet presAssocID="{A1E35672-FCF3-4A14-A387-4C7C5CC3E7CB}" presName="Name9" presStyleLbl="parChTrans1D2" presStyleIdx="0" presStyleCnt="4"/>
      <dgm:spPr/>
    </dgm:pt>
    <dgm:pt modelId="{65888A1F-97FC-4EE0-86E7-F25BAC0931A2}" type="pres">
      <dgm:prSet presAssocID="{A1E35672-FCF3-4A14-A387-4C7C5CC3E7CB}" presName="connTx" presStyleLbl="parChTrans1D2" presStyleIdx="0" presStyleCnt="4"/>
      <dgm:spPr/>
    </dgm:pt>
    <dgm:pt modelId="{A4EFB049-02B2-49E6-9358-4687F3E46EBA}" type="pres">
      <dgm:prSet presAssocID="{637A4264-8228-44FC-9812-4DB6C9803D9B}" presName="node" presStyleLbl="node1" presStyleIdx="0" presStyleCnt="4" custScaleX="170318" custScaleY="162614" custRadScaleRad="152336" custRadScaleInc="272778">
        <dgm:presLayoutVars>
          <dgm:bulletEnabled val="1"/>
        </dgm:presLayoutVars>
      </dgm:prSet>
      <dgm:spPr/>
    </dgm:pt>
    <dgm:pt modelId="{CD302074-E83B-497A-879E-275ABF25D1BF}" type="pres">
      <dgm:prSet presAssocID="{D5AC18B6-42B7-48F1-8485-641DAD0672D6}" presName="Name9" presStyleLbl="parChTrans1D2" presStyleIdx="1" presStyleCnt="4"/>
      <dgm:spPr/>
    </dgm:pt>
    <dgm:pt modelId="{5E0453BB-6E1E-44CC-9771-C517D3186AF0}" type="pres">
      <dgm:prSet presAssocID="{D5AC18B6-42B7-48F1-8485-641DAD0672D6}" presName="connTx" presStyleLbl="parChTrans1D2" presStyleIdx="1" presStyleCnt="4"/>
      <dgm:spPr/>
    </dgm:pt>
    <dgm:pt modelId="{7558938F-6328-4667-8BD4-C253E95B2DFB}" type="pres">
      <dgm:prSet presAssocID="{DD5FA0E2-31E6-4085-BE13-5A67462A5D85}" presName="node" presStyleLbl="node1" presStyleIdx="1" presStyleCnt="4" custScaleX="163605" custScaleY="155082" custRadScaleRad="155337" custRadScaleInc="-74544">
        <dgm:presLayoutVars>
          <dgm:bulletEnabled val="1"/>
        </dgm:presLayoutVars>
      </dgm:prSet>
      <dgm:spPr/>
    </dgm:pt>
    <dgm:pt modelId="{CC1EE509-6EC9-4983-A459-818FA71A7035}" type="pres">
      <dgm:prSet presAssocID="{BE1D3F74-69D7-45F2-A593-7173A8D21FAD}" presName="Name9" presStyleLbl="parChTrans1D2" presStyleIdx="2" presStyleCnt="4"/>
      <dgm:spPr/>
    </dgm:pt>
    <dgm:pt modelId="{F3D6B960-23A8-48A8-B870-E7BDA9AA212F}" type="pres">
      <dgm:prSet presAssocID="{BE1D3F74-69D7-45F2-A593-7173A8D21FAD}" presName="connTx" presStyleLbl="parChTrans1D2" presStyleIdx="2" presStyleCnt="4"/>
      <dgm:spPr/>
    </dgm:pt>
    <dgm:pt modelId="{EC2E3320-3DE0-4B1E-A60F-7D49D9C2A351}" type="pres">
      <dgm:prSet presAssocID="{5891EFF2-B626-4F47-BBF7-14199C96E50A}" presName="node" presStyleLbl="node1" presStyleIdx="2" presStyleCnt="4" custScaleX="160837" custScaleY="154114" custRadScaleRad="143727" custRadScaleInc="127275">
        <dgm:presLayoutVars>
          <dgm:bulletEnabled val="1"/>
        </dgm:presLayoutVars>
      </dgm:prSet>
      <dgm:spPr/>
    </dgm:pt>
    <dgm:pt modelId="{4F0518A5-2B05-4DDB-84A2-EDE7D4E97EB6}" type="pres">
      <dgm:prSet presAssocID="{A033A8BD-D0DD-4DC5-A8C7-DE063C3A82FD}" presName="Name9" presStyleLbl="parChTrans1D2" presStyleIdx="3" presStyleCnt="4"/>
      <dgm:spPr/>
    </dgm:pt>
    <dgm:pt modelId="{BB7227EF-6CCF-420C-ADBB-54042D7FC646}" type="pres">
      <dgm:prSet presAssocID="{A033A8BD-D0DD-4DC5-A8C7-DE063C3A82FD}" presName="connTx" presStyleLbl="parChTrans1D2" presStyleIdx="3" presStyleCnt="4"/>
      <dgm:spPr/>
    </dgm:pt>
    <dgm:pt modelId="{171C2279-C8D2-48D0-A6FA-8D0DC0F2B7CB}" type="pres">
      <dgm:prSet presAssocID="{56DBCFB3-9FE8-495C-BD9E-D825C926EB90}" presName="node" presStyleLbl="node1" presStyleIdx="3" presStyleCnt="4" custScaleX="163916" custScaleY="151428" custRadScaleRad="149209" custRadScaleInc="78089">
        <dgm:presLayoutVars>
          <dgm:bulletEnabled val="1"/>
        </dgm:presLayoutVars>
      </dgm:prSet>
      <dgm:spPr/>
    </dgm:pt>
  </dgm:ptLst>
  <dgm:cxnLst>
    <dgm:cxn modelId="{A3F72214-9705-4F3D-8456-D36278402691}" type="presOf" srcId="{637A4264-8228-44FC-9812-4DB6C9803D9B}" destId="{A4EFB049-02B2-49E6-9358-4687F3E46EBA}" srcOrd="0" destOrd="0" presId="urn:microsoft.com/office/officeart/2005/8/layout/radial1"/>
    <dgm:cxn modelId="{10202C18-521A-4E5A-8BE2-D2CF51521EF8}" type="presOf" srcId="{BE1D3F74-69D7-45F2-A593-7173A8D21FAD}" destId="{CC1EE509-6EC9-4983-A459-818FA71A7035}" srcOrd="0" destOrd="0" presId="urn:microsoft.com/office/officeart/2005/8/layout/radial1"/>
    <dgm:cxn modelId="{A424F024-F3E3-400C-ADE6-E61B92906769}" srcId="{67E9DE3E-D9B0-4A51-8185-309F1442BE69}" destId="{5891EFF2-B626-4F47-BBF7-14199C96E50A}" srcOrd="2" destOrd="0" parTransId="{BE1D3F74-69D7-45F2-A593-7173A8D21FAD}" sibTransId="{D76EFC99-4C7B-4D65-9A91-116A1B6AAD43}"/>
    <dgm:cxn modelId="{3CBE2D34-F226-4E68-8DDB-EEC977555E80}" type="presOf" srcId="{BE1D3F74-69D7-45F2-A593-7173A8D21FAD}" destId="{F3D6B960-23A8-48A8-B870-E7BDA9AA212F}" srcOrd="1" destOrd="0" presId="urn:microsoft.com/office/officeart/2005/8/layout/radial1"/>
    <dgm:cxn modelId="{8FF5715C-A3B3-421A-9F73-50A80A237244}" type="presOf" srcId="{A1E35672-FCF3-4A14-A387-4C7C5CC3E7CB}" destId="{65888A1F-97FC-4EE0-86E7-F25BAC0931A2}" srcOrd="1" destOrd="0" presId="urn:microsoft.com/office/officeart/2005/8/layout/radial1"/>
    <dgm:cxn modelId="{DC15EE62-F16B-4373-BE66-B36C003DE976}" type="presOf" srcId="{56DBCFB3-9FE8-495C-BD9E-D825C926EB90}" destId="{171C2279-C8D2-48D0-A6FA-8D0DC0F2B7CB}" srcOrd="0" destOrd="0" presId="urn:microsoft.com/office/officeart/2005/8/layout/radial1"/>
    <dgm:cxn modelId="{A4724A6B-5557-4C2E-AAD8-67D53A7136AA}" type="presOf" srcId="{A1E35672-FCF3-4A14-A387-4C7C5CC3E7CB}" destId="{D2113938-D2E7-40FE-A095-6F6C070357A1}" srcOrd="0" destOrd="0" presId="urn:microsoft.com/office/officeart/2005/8/layout/radial1"/>
    <dgm:cxn modelId="{E638CA54-1B7D-4E42-BF56-EC76F4F3BBE0}" srcId="{71D1DE3F-2731-42AC-8E7C-28A5D82E6EB7}" destId="{67E9DE3E-D9B0-4A51-8185-309F1442BE69}" srcOrd="0" destOrd="0" parTransId="{89333884-D3C6-45E0-B134-AF401AC06F2E}" sibTransId="{9FCE2A31-D810-4566-9BB2-DE80A3C1B25F}"/>
    <dgm:cxn modelId="{FC2C8089-34CE-41C4-AA84-3A0C8A65BFF3}" srcId="{67E9DE3E-D9B0-4A51-8185-309F1442BE69}" destId="{DD5FA0E2-31E6-4085-BE13-5A67462A5D85}" srcOrd="1" destOrd="0" parTransId="{D5AC18B6-42B7-48F1-8485-641DAD0672D6}" sibTransId="{5FFC8DE3-A98F-4138-912F-40C80BC93ED3}"/>
    <dgm:cxn modelId="{4351D09C-295D-4F45-9A68-4C842F2564F4}" type="presOf" srcId="{A033A8BD-D0DD-4DC5-A8C7-DE063C3A82FD}" destId="{BB7227EF-6CCF-420C-ADBB-54042D7FC646}" srcOrd="1" destOrd="0" presId="urn:microsoft.com/office/officeart/2005/8/layout/radial1"/>
    <dgm:cxn modelId="{AE38FC9E-4F94-48B0-888A-35707DF87D8B}" type="presOf" srcId="{DD5FA0E2-31E6-4085-BE13-5A67462A5D85}" destId="{7558938F-6328-4667-8BD4-C253E95B2DFB}" srcOrd="0" destOrd="0" presId="urn:microsoft.com/office/officeart/2005/8/layout/radial1"/>
    <dgm:cxn modelId="{9C926CB0-3841-4CC6-9064-5F3F2D27172F}" type="presOf" srcId="{5891EFF2-B626-4F47-BBF7-14199C96E50A}" destId="{EC2E3320-3DE0-4B1E-A60F-7D49D9C2A351}" srcOrd="0" destOrd="0" presId="urn:microsoft.com/office/officeart/2005/8/layout/radial1"/>
    <dgm:cxn modelId="{1B73D3B9-4558-44BB-B3F6-D44134C64C1C}" srcId="{67E9DE3E-D9B0-4A51-8185-309F1442BE69}" destId="{56DBCFB3-9FE8-495C-BD9E-D825C926EB90}" srcOrd="3" destOrd="0" parTransId="{A033A8BD-D0DD-4DC5-A8C7-DE063C3A82FD}" sibTransId="{A107D918-2F16-4A45-8228-7D0F65F5601B}"/>
    <dgm:cxn modelId="{40E37AD3-B61B-46C2-A6B1-BC9C352B158C}" type="presOf" srcId="{67E9DE3E-D9B0-4A51-8185-309F1442BE69}" destId="{DB9ECE8A-1F21-43C5-BE15-5DCB60DA63D0}" srcOrd="0" destOrd="0" presId="urn:microsoft.com/office/officeart/2005/8/layout/radial1"/>
    <dgm:cxn modelId="{8A12B9D3-9694-48D6-88BF-738EAC881BE5}" srcId="{67E9DE3E-D9B0-4A51-8185-309F1442BE69}" destId="{637A4264-8228-44FC-9812-4DB6C9803D9B}" srcOrd="0" destOrd="0" parTransId="{A1E35672-FCF3-4A14-A387-4C7C5CC3E7CB}" sibTransId="{578AE63F-C971-4159-ADEB-E54A61D397F4}"/>
    <dgm:cxn modelId="{49512AE3-A41F-45EC-AE8E-B73B5F1F9E79}" type="presOf" srcId="{71D1DE3F-2731-42AC-8E7C-28A5D82E6EB7}" destId="{FE27C936-9958-4C0A-9AC7-ACCAD921B1F2}" srcOrd="0" destOrd="0" presId="urn:microsoft.com/office/officeart/2005/8/layout/radial1"/>
    <dgm:cxn modelId="{19C40EF2-2281-4001-9F41-0AAB72111973}" type="presOf" srcId="{A033A8BD-D0DD-4DC5-A8C7-DE063C3A82FD}" destId="{4F0518A5-2B05-4DDB-84A2-EDE7D4E97EB6}" srcOrd="0" destOrd="0" presId="urn:microsoft.com/office/officeart/2005/8/layout/radial1"/>
    <dgm:cxn modelId="{462B5BF3-B679-4122-BBE1-82DB36F78B52}" type="presOf" srcId="{D5AC18B6-42B7-48F1-8485-641DAD0672D6}" destId="{5E0453BB-6E1E-44CC-9771-C517D3186AF0}" srcOrd="1" destOrd="0" presId="urn:microsoft.com/office/officeart/2005/8/layout/radial1"/>
    <dgm:cxn modelId="{131808FD-5D8F-47B8-A1A2-5175F68416D6}" type="presOf" srcId="{D5AC18B6-42B7-48F1-8485-641DAD0672D6}" destId="{CD302074-E83B-497A-879E-275ABF25D1BF}" srcOrd="0" destOrd="0" presId="urn:microsoft.com/office/officeart/2005/8/layout/radial1"/>
    <dgm:cxn modelId="{CE9E23ED-A3A9-4545-887F-91858A38CDE0}" type="presParOf" srcId="{FE27C936-9958-4C0A-9AC7-ACCAD921B1F2}" destId="{DB9ECE8A-1F21-43C5-BE15-5DCB60DA63D0}" srcOrd="0" destOrd="0" presId="urn:microsoft.com/office/officeart/2005/8/layout/radial1"/>
    <dgm:cxn modelId="{5B831E29-59FB-42F5-8AA6-E0109E876ABF}" type="presParOf" srcId="{FE27C936-9958-4C0A-9AC7-ACCAD921B1F2}" destId="{D2113938-D2E7-40FE-A095-6F6C070357A1}" srcOrd="1" destOrd="0" presId="urn:microsoft.com/office/officeart/2005/8/layout/radial1"/>
    <dgm:cxn modelId="{08774354-EC94-4CDE-9F22-35789627637A}" type="presParOf" srcId="{D2113938-D2E7-40FE-A095-6F6C070357A1}" destId="{65888A1F-97FC-4EE0-86E7-F25BAC0931A2}" srcOrd="0" destOrd="0" presId="urn:microsoft.com/office/officeart/2005/8/layout/radial1"/>
    <dgm:cxn modelId="{3984701D-FAC6-499D-BA78-6EF3E215CE82}" type="presParOf" srcId="{FE27C936-9958-4C0A-9AC7-ACCAD921B1F2}" destId="{A4EFB049-02B2-49E6-9358-4687F3E46EBA}" srcOrd="2" destOrd="0" presId="urn:microsoft.com/office/officeart/2005/8/layout/radial1"/>
    <dgm:cxn modelId="{E19A8FD7-3E14-4F7C-99A0-D570ED16EB19}" type="presParOf" srcId="{FE27C936-9958-4C0A-9AC7-ACCAD921B1F2}" destId="{CD302074-E83B-497A-879E-275ABF25D1BF}" srcOrd="3" destOrd="0" presId="urn:microsoft.com/office/officeart/2005/8/layout/radial1"/>
    <dgm:cxn modelId="{5CA74FE5-466C-43FB-9B56-036736367B7C}" type="presParOf" srcId="{CD302074-E83B-497A-879E-275ABF25D1BF}" destId="{5E0453BB-6E1E-44CC-9771-C517D3186AF0}" srcOrd="0" destOrd="0" presId="urn:microsoft.com/office/officeart/2005/8/layout/radial1"/>
    <dgm:cxn modelId="{C119E569-D29B-44C0-A065-025974A3001D}" type="presParOf" srcId="{FE27C936-9958-4C0A-9AC7-ACCAD921B1F2}" destId="{7558938F-6328-4667-8BD4-C253E95B2DFB}" srcOrd="4" destOrd="0" presId="urn:microsoft.com/office/officeart/2005/8/layout/radial1"/>
    <dgm:cxn modelId="{D5C9B5AE-71F1-4002-8121-EC43A07848CA}" type="presParOf" srcId="{FE27C936-9958-4C0A-9AC7-ACCAD921B1F2}" destId="{CC1EE509-6EC9-4983-A459-818FA71A7035}" srcOrd="5" destOrd="0" presId="urn:microsoft.com/office/officeart/2005/8/layout/radial1"/>
    <dgm:cxn modelId="{23264EBA-6E7F-425D-9EF2-410E6213D68A}" type="presParOf" srcId="{CC1EE509-6EC9-4983-A459-818FA71A7035}" destId="{F3D6B960-23A8-48A8-B870-E7BDA9AA212F}" srcOrd="0" destOrd="0" presId="urn:microsoft.com/office/officeart/2005/8/layout/radial1"/>
    <dgm:cxn modelId="{391FF7D1-74A3-41C8-8A1F-7080DFE1B0D8}" type="presParOf" srcId="{FE27C936-9958-4C0A-9AC7-ACCAD921B1F2}" destId="{EC2E3320-3DE0-4B1E-A60F-7D49D9C2A351}" srcOrd="6" destOrd="0" presId="urn:microsoft.com/office/officeart/2005/8/layout/radial1"/>
    <dgm:cxn modelId="{ED542ECC-074A-43EF-82C3-1599070EA15B}" type="presParOf" srcId="{FE27C936-9958-4C0A-9AC7-ACCAD921B1F2}" destId="{4F0518A5-2B05-4DDB-84A2-EDE7D4E97EB6}" srcOrd="7" destOrd="0" presId="urn:microsoft.com/office/officeart/2005/8/layout/radial1"/>
    <dgm:cxn modelId="{9B874B62-2EF6-497C-A6EF-4DC7DCA6D37D}" type="presParOf" srcId="{4F0518A5-2B05-4DDB-84A2-EDE7D4E97EB6}" destId="{BB7227EF-6CCF-420C-ADBB-54042D7FC646}" srcOrd="0" destOrd="0" presId="urn:microsoft.com/office/officeart/2005/8/layout/radial1"/>
    <dgm:cxn modelId="{C3654B2B-A7D9-498F-82AD-091BDF5D3EA9}" type="presParOf" srcId="{FE27C936-9958-4C0A-9AC7-ACCAD921B1F2}" destId="{171C2279-C8D2-48D0-A6FA-8D0DC0F2B7C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1C689-1658-414C-8AB3-C96B2784942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B6F6ECC1-A9F9-429C-AEBB-B9C1E5AA1A71}">
      <dgm:prSet/>
      <dgm:spPr/>
      <dgm:t>
        <a:bodyPr/>
        <a:lstStyle/>
        <a:p>
          <a:r>
            <a:rPr lang="da-DK"/>
            <a:t>Strukturel kvalitet </a:t>
          </a:r>
          <a:endParaRPr lang="en-US"/>
        </a:p>
      </dgm:t>
    </dgm:pt>
    <dgm:pt modelId="{FE3E6179-A19C-4EDE-9827-3BAEA09A0F12}" type="parTrans" cxnId="{AD01C350-9B13-45C6-8545-F698197C860D}">
      <dgm:prSet/>
      <dgm:spPr/>
      <dgm:t>
        <a:bodyPr/>
        <a:lstStyle/>
        <a:p>
          <a:endParaRPr lang="en-US"/>
        </a:p>
      </dgm:t>
    </dgm:pt>
    <dgm:pt modelId="{9ED05242-7A62-4BA3-9DB4-11AB9DA75A6B}" type="sibTrans" cxnId="{AD01C350-9B13-45C6-8545-F698197C860D}">
      <dgm:prSet/>
      <dgm:spPr/>
      <dgm:t>
        <a:bodyPr/>
        <a:lstStyle/>
        <a:p>
          <a:endParaRPr lang="en-US"/>
        </a:p>
      </dgm:t>
    </dgm:pt>
    <dgm:pt modelId="{DCB13628-E08E-40DD-9085-3C7DCBF31EE5}">
      <dgm:prSet/>
      <dgm:spPr/>
      <dgm:t>
        <a:bodyPr/>
        <a:lstStyle/>
        <a:p>
          <a:r>
            <a:rPr lang="da-DK" dirty="0">
              <a:solidFill>
                <a:schemeClr val="bg1"/>
              </a:solidFill>
            </a:rPr>
            <a:t>Proces kvalitet</a:t>
          </a:r>
          <a:endParaRPr lang="en-US" dirty="0">
            <a:solidFill>
              <a:schemeClr val="bg1"/>
            </a:solidFill>
          </a:endParaRPr>
        </a:p>
      </dgm:t>
    </dgm:pt>
    <dgm:pt modelId="{BCB7695D-8597-4C62-94D7-41A4F84AB53F}" type="parTrans" cxnId="{63B49CA3-89DD-4729-AA54-13C3A7BC74A3}">
      <dgm:prSet/>
      <dgm:spPr/>
      <dgm:t>
        <a:bodyPr/>
        <a:lstStyle/>
        <a:p>
          <a:endParaRPr lang="en-US"/>
        </a:p>
      </dgm:t>
    </dgm:pt>
    <dgm:pt modelId="{C936CA73-3CF8-4EC9-9964-D431558F4AA2}" type="sibTrans" cxnId="{63B49CA3-89DD-4729-AA54-13C3A7BC74A3}">
      <dgm:prSet/>
      <dgm:spPr/>
      <dgm:t>
        <a:bodyPr/>
        <a:lstStyle/>
        <a:p>
          <a:endParaRPr lang="en-US"/>
        </a:p>
      </dgm:t>
    </dgm:pt>
    <dgm:pt modelId="{EB5DF21C-2EFB-4945-BF84-03378649C4E7}">
      <dgm:prSet/>
      <dgm:spPr/>
      <dgm:t>
        <a:bodyPr/>
        <a:lstStyle/>
        <a:p>
          <a:r>
            <a:rPr lang="da-DK"/>
            <a:t>Resultat kvalitet</a:t>
          </a:r>
          <a:endParaRPr lang="en-US"/>
        </a:p>
      </dgm:t>
    </dgm:pt>
    <dgm:pt modelId="{3F14C85A-B39F-4945-ABCB-C79E2A6610F1}" type="parTrans" cxnId="{293AF0F8-CAA5-496B-BCF1-9EF04F08C36D}">
      <dgm:prSet/>
      <dgm:spPr/>
      <dgm:t>
        <a:bodyPr/>
        <a:lstStyle/>
        <a:p>
          <a:endParaRPr lang="en-US"/>
        </a:p>
      </dgm:t>
    </dgm:pt>
    <dgm:pt modelId="{3A78134A-3145-4996-8591-DEFB3E1ACCCC}" type="sibTrans" cxnId="{293AF0F8-CAA5-496B-BCF1-9EF04F08C36D}">
      <dgm:prSet/>
      <dgm:spPr/>
      <dgm:t>
        <a:bodyPr/>
        <a:lstStyle/>
        <a:p>
          <a:endParaRPr lang="en-US"/>
        </a:p>
      </dgm:t>
    </dgm:pt>
    <dgm:pt modelId="{1E77BF87-E192-4A4E-99A3-9C80AA45BF3C}" type="pres">
      <dgm:prSet presAssocID="{FE71C689-1658-414C-8AB3-C96B27849426}" presName="outerComposite" presStyleCnt="0">
        <dgm:presLayoutVars>
          <dgm:chMax val="5"/>
          <dgm:dir/>
          <dgm:resizeHandles val="exact"/>
        </dgm:presLayoutVars>
      </dgm:prSet>
      <dgm:spPr/>
    </dgm:pt>
    <dgm:pt modelId="{FDD2E1D5-8054-4F41-A539-813BA43F8B66}" type="pres">
      <dgm:prSet presAssocID="{FE71C689-1658-414C-8AB3-C96B27849426}" presName="dummyMaxCanvas" presStyleCnt="0">
        <dgm:presLayoutVars/>
      </dgm:prSet>
      <dgm:spPr/>
    </dgm:pt>
    <dgm:pt modelId="{E083D634-FC8C-4C01-83FA-16B50FE0F3D4}" type="pres">
      <dgm:prSet presAssocID="{FE71C689-1658-414C-8AB3-C96B27849426}" presName="ThreeNodes_1" presStyleLbl="node1" presStyleIdx="0" presStyleCnt="3">
        <dgm:presLayoutVars>
          <dgm:bulletEnabled val="1"/>
        </dgm:presLayoutVars>
      </dgm:prSet>
      <dgm:spPr/>
    </dgm:pt>
    <dgm:pt modelId="{0586FD7E-E15B-4D0E-9F57-D3D061E57901}" type="pres">
      <dgm:prSet presAssocID="{FE71C689-1658-414C-8AB3-C96B27849426}" presName="ThreeNodes_2" presStyleLbl="node1" presStyleIdx="1" presStyleCnt="3">
        <dgm:presLayoutVars>
          <dgm:bulletEnabled val="1"/>
        </dgm:presLayoutVars>
      </dgm:prSet>
      <dgm:spPr/>
    </dgm:pt>
    <dgm:pt modelId="{12B42606-6B8E-4295-9938-AB3A0E3975E1}" type="pres">
      <dgm:prSet presAssocID="{FE71C689-1658-414C-8AB3-C96B27849426}" presName="ThreeNodes_3" presStyleLbl="node1" presStyleIdx="2" presStyleCnt="3">
        <dgm:presLayoutVars>
          <dgm:bulletEnabled val="1"/>
        </dgm:presLayoutVars>
      </dgm:prSet>
      <dgm:spPr/>
    </dgm:pt>
    <dgm:pt modelId="{46C38BF1-6BAF-4FC1-9E76-374829082D06}" type="pres">
      <dgm:prSet presAssocID="{FE71C689-1658-414C-8AB3-C96B27849426}" presName="ThreeConn_1-2" presStyleLbl="fgAccFollowNode1" presStyleIdx="0" presStyleCnt="2">
        <dgm:presLayoutVars>
          <dgm:bulletEnabled val="1"/>
        </dgm:presLayoutVars>
      </dgm:prSet>
      <dgm:spPr/>
    </dgm:pt>
    <dgm:pt modelId="{9076BE9D-447E-4A39-8D38-9CA7489C3D62}" type="pres">
      <dgm:prSet presAssocID="{FE71C689-1658-414C-8AB3-C96B27849426}" presName="ThreeConn_2-3" presStyleLbl="fgAccFollowNode1" presStyleIdx="1" presStyleCnt="2">
        <dgm:presLayoutVars>
          <dgm:bulletEnabled val="1"/>
        </dgm:presLayoutVars>
      </dgm:prSet>
      <dgm:spPr/>
    </dgm:pt>
    <dgm:pt modelId="{519B5D7C-99A1-4B5C-B693-8F72E0A264CC}" type="pres">
      <dgm:prSet presAssocID="{FE71C689-1658-414C-8AB3-C96B27849426}" presName="ThreeNodes_1_text" presStyleLbl="node1" presStyleIdx="2" presStyleCnt="3">
        <dgm:presLayoutVars>
          <dgm:bulletEnabled val="1"/>
        </dgm:presLayoutVars>
      </dgm:prSet>
      <dgm:spPr/>
    </dgm:pt>
    <dgm:pt modelId="{D9B6BA07-8DB0-4361-AC66-72FA70426931}" type="pres">
      <dgm:prSet presAssocID="{FE71C689-1658-414C-8AB3-C96B27849426}" presName="ThreeNodes_2_text" presStyleLbl="node1" presStyleIdx="2" presStyleCnt="3">
        <dgm:presLayoutVars>
          <dgm:bulletEnabled val="1"/>
        </dgm:presLayoutVars>
      </dgm:prSet>
      <dgm:spPr/>
    </dgm:pt>
    <dgm:pt modelId="{25556800-4CC1-4F8E-8707-FCE7D67BDD4E}" type="pres">
      <dgm:prSet presAssocID="{FE71C689-1658-414C-8AB3-C96B27849426}" presName="ThreeNodes_3_text" presStyleLbl="node1" presStyleIdx="2" presStyleCnt="3">
        <dgm:presLayoutVars>
          <dgm:bulletEnabled val="1"/>
        </dgm:presLayoutVars>
      </dgm:prSet>
      <dgm:spPr/>
    </dgm:pt>
  </dgm:ptLst>
  <dgm:cxnLst>
    <dgm:cxn modelId="{9AEAC427-4E88-40FF-BEFC-75F737850144}" type="presOf" srcId="{9ED05242-7A62-4BA3-9DB4-11AB9DA75A6B}" destId="{46C38BF1-6BAF-4FC1-9E76-374829082D06}" srcOrd="0" destOrd="0" presId="urn:microsoft.com/office/officeart/2005/8/layout/vProcess5"/>
    <dgm:cxn modelId="{CA4A5563-41DE-4282-B433-7B2153717DF6}" type="presOf" srcId="{EB5DF21C-2EFB-4945-BF84-03378649C4E7}" destId="{25556800-4CC1-4F8E-8707-FCE7D67BDD4E}" srcOrd="1" destOrd="0" presId="urn:microsoft.com/office/officeart/2005/8/layout/vProcess5"/>
    <dgm:cxn modelId="{CE2F7C63-C9E4-4ED5-A35C-8829CDDB0007}" type="presOf" srcId="{B6F6ECC1-A9F9-429C-AEBB-B9C1E5AA1A71}" destId="{E083D634-FC8C-4C01-83FA-16B50FE0F3D4}" srcOrd="0" destOrd="0" presId="urn:microsoft.com/office/officeart/2005/8/layout/vProcess5"/>
    <dgm:cxn modelId="{26BAD465-595C-4B95-92C0-9CD3478D318E}" type="presOf" srcId="{B6F6ECC1-A9F9-429C-AEBB-B9C1E5AA1A71}" destId="{519B5D7C-99A1-4B5C-B693-8F72E0A264CC}" srcOrd="1" destOrd="0" presId="urn:microsoft.com/office/officeart/2005/8/layout/vProcess5"/>
    <dgm:cxn modelId="{D299156B-979B-4AE8-A9A8-A964A5F48C17}" type="presOf" srcId="{C936CA73-3CF8-4EC9-9964-D431558F4AA2}" destId="{9076BE9D-447E-4A39-8D38-9CA7489C3D62}" srcOrd="0" destOrd="0" presId="urn:microsoft.com/office/officeart/2005/8/layout/vProcess5"/>
    <dgm:cxn modelId="{AD01C350-9B13-45C6-8545-F698197C860D}" srcId="{FE71C689-1658-414C-8AB3-C96B27849426}" destId="{B6F6ECC1-A9F9-429C-AEBB-B9C1E5AA1A71}" srcOrd="0" destOrd="0" parTransId="{FE3E6179-A19C-4EDE-9827-3BAEA09A0F12}" sibTransId="{9ED05242-7A62-4BA3-9DB4-11AB9DA75A6B}"/>
    <dgm:cxn modelId="{FC275F72-786F-4262-9C6B-A7A20AC4970D}" type="presOf" srcId="{FE71C689-1658-414C-8AB3-C96B27849426}" destId="{1E77BF87-E192-4A4E-99A3-9C80AA45BF3C}" srcOrd="0" destOrd="0" presId="urn:microsoft.com/office/officeart/2005/8/layout/vProcess5"/>
    <dgm:cxn modelId="{22D3D57A-EAE8-42C4-86B4-845DE1955858}" type="presOf" srcId="{EB5DF21C-2EFB-4945-BF84-03378649C4E7}" destId="{12B42606-6B8E-4295-9938-AB3A0E3975E1}" srcOrd="0" destOrd="0" presId="urn:microsoft.com/office/officeart/2005/8/layout/vProcess5"/>
    <dgm:cxn modelId="{63B49CA3-89DD-4729-AA54-13C3A7BC74A3}" srcId="{FE71C689-1658-414C-8AB3-C96B27849426}" destId="{DCB13628-E08E-40DD-9085-3C7DCBF31EE5}" srcOrd="1" destOrd="0" parTransId="{BCB7695D-8597-4C62-94D7-41A4F84AB53F}" sibTransId="{C936CA73-3CF8-4EC9-9964-D431558F4AA2}"/>
    <dgm:cxn modelId="{94B14CDC-96AC-49BD-B6B3-715F729E5C5A}" type="presOf" srcId="{DCB13628-E08E-40DD-9085-3C7DCBF31EE5}" destId="{0586FD7E-E15B-4D0E-9F57-D3D061E57901}" srcOrd="0" destOrd="0" presId="urn:microsoft.com/office/officeart/2005/8/layout/vProcess5"/>
    <dgm:cxn modelId="{A1F5DEDE-A35F-4B3A-AE3B-38AA474E006A}" type="presOf" srcId="{DCB13628-E08E-40DD-9085-3C7DCBF31EE5}" destId="{D9B6BA07-8DB0-4361-AC66-72FA70426931}" srcOrd="1" destOrd="0" presId="urn:microsoft.com/office/officeart/2005/8/layout/vProcess5"/>
    <dgm:cxn modelId="{293AF0F8-CAA5-496B-BCF1-9EF04F08C36D}" srcId="{FE71C689-1658-414C-8AB3-C96B27849426}" destId="{EB5DF21C-2EFB-4945-BF84-03378649C4E7}" srcOrd="2" destOrd="0" parTransId="{3F14C85A-B39F-4945-ABCB-C79E2A6610F1}" sibTransId="{3A78134A-3145-4996-8591-DEFB3E1ACCCC}"/>
    <dgm:cxn modelId="{237A2352-FFD6-4AA6-B072-5FE22216695A}" type="presParOf" srcId="{1E77BF87-E192-4A4E-99A3-9C80AA45BF3C}" destId="{FDD2E1D5-8054-4F41-A539-813BA43F8B66}" srcOrd="0" destOrd="0" presId="urn:microsoft.com/office/officeart/2005/8/layout/vProcess5"/>
    <dgm:cxn modelId="{4B3A008D-2715-4F30-B6F2-0C0A1DE97E98}" type="presParOf" srcId="{1E77BF87-E192-4A4E-99A3-9C80AA45BF3C}" destId="{E083D634-FC8C-4C01-83FA-16B50FE0F3D4}" srcOrd="1" destOrd="0" presId="urn:microsoft.com/office/officeart/2005/8/layout/vProcess5"/>
    <dgm:cxn modelId="{995E6D38-5CFF-4747-BD6E-7AD3B73985B9}" type="presParOf" srcId="{1E77BF87-E192-4A4E-99A3-9C80AA45BF3C}" destId="{0586FD7E-E15B-4D0E-9F57-D3D061E57901}" srcOrd="2" destOrd="0" presId="urn:microsoft.com/office/officeart/2005/8/layout/vProcess5"/>
    <dgm:cxn modelId="{4F8D26ED-BDD6-439A-9BED-647B115F3551}" type="presParOf" srcId="{1E77BF87-E192-4A4E-99A3-9C80AA45BF3C}" destId="{12B42606-6B8E-4295-9938-AB3A0E3975E1}" srcOrd="3" destOrd="0" presId="urn:microsoft.com/office/officeart/2005/8/layout/vProcess5"/>
    <dgm:cxn modelId="{E5E6BC3B-293C-455E-B3A6-166D6A007E29}" type="presParOf" srcId="{1E77BF87-E192-4A4E-99A3-9C80AA45BF3C}" destId="{46C38BF1-6BAF-4FC1-9E76-374829082D06}" srcOrd="4" destOrd="0" presId="urn:microsoft.com/office/officeart/2005/8/layout/vProcess5"/>
    <dgm:cxn modelId="{6026FCCB-8E04-45BF-893D-A9EB9DDA7142}" type="presParOf" srcId="{1E77BF87-E192-4A4E-99A3-9C80AA45BF3C}" destId="{9076BE9D-447E-4A39-8D38-9CA7489C3D62}" srcOrd="5" destOrd="0" presId="urn:microsoft.com/office/officeart/2005/8/layout/vProcess5"/>
    <dgm:cxn modelId="{F0FE4954-89D6-4C47-BEB0-D81D88799CBE}" type="presParOf" srcId="{1E77BF87-E192-4A4E-99A3-9C80AA45BF3C}" destId="{519B5D7C-99A1-4B5C-B693-8F72E0A264CC}" srcOrd="6" destOrd="0" presId="urn:microsoft.com/office/officeart/2005/8/layout/vProcess5"/>
    <dgm:cxn modelId="{6F49A1C2-C677-4721-86FC-AA29F3267DAA}" type="presParOf" srcId="{1E77BF87-E192-4A4E-99A3-9C80AA45BF3C}" destId="{D9B6BA07-8DB0-4361-AC66-72FA70426931}" srcOrd="7" destOrd="0" presId="urn:microsoft.com/office/officeart/2005/8/layout/vProcess5"/>
    <dgm:cxn modelId="{65D2A92B-A1F1-4B19-BBBC-289A7D885204}" type="presParOf" srcId="{1E77BF87-E192-4A4E-99A3-9C80AA45BF3C}" destId="{25556800-4CC1-4F8E-8707-FCE7D67BDD4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ECE8A-1F21-43C5-BE15-5DCB60DA63D0}">
      <dsp:nvSpPr>
        <dsp:cNvPr id="0" name=""/>
        <dsp:cNvSpPr/>
      </dsp:nvSpPr>
      <dsp:spPr>
        <a:xfrm>
          <a:off x="2846497" y="1693755"/>
          <a:ext cx="1534165" cy="1378151"/>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Ungdomsliv i 2020erne</a:t>
          </a:r>
        </a:p>
      </dsp:txBody>
      <dsp:txXfrm>
        <a:off x="3071170" y="1895581"/>
        <a:ext cx="1084819" cy="974499"/>
      </dsp:txXfrm>
    </dsp:sp>
    <dsp:sp modelId="{D2113938-D2E7-40FE-A095-6F6C070357A1}">
      <dsp:nvSpPr>
        <dsp:cNvPr id="0" name=""/>
        <dsp:cNvSpPr/>
      </dsp:nvSpPr>
      <dsp:spPr>
        <a:xfrm rot="1829520">
          <a:off x="4208511" y="2915430"/>
          <a:ext cx="673931" cy="32309"/>
        </a:xfrm>
        <a:custGeom>
          <a:avLst/>
          <a:gdLst/>
          <a:ahLst/>
          <a:cxnLst/>
          <a:rect l="0" t="0" r="0" b="0"/>
          <a:pathLst>
            <a:path>
              <a:moveTo>
                <a:pt x="0" y="16154"/>
              </a:moveTo>
              <a:lnTo>
                <a:pt x="673931"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528629" y="2914737"/>
        <a:ext cx="33696" cy="33696"/>
      </dsp:txXfrm>
    </dsp:sp>
    <dsp:sp modelId="{A4EFB049-02B2-49E6-9358-4687F3E46EBA}">
      <dsp:nvSpPr>
        <dsp:cNvPr id="0" name=""/>
        <dsp:cNvSpPr/>
      </dsp:nvSpPr>
      <dsp:spPr>
        <a:xfrm>
          <a:off x="4671436" y="2601643"/>
          <a:ext cx="2208813" cy="2108902"/>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da-DK" sz="1100" b="1" kern="1200" dirty="0">
              <a:solidFill>
                <a:schemeClr val="bg1"/>
              </a:solidFill>
              <a:latin typeface="Calibri" panose="020F0502020204030204" pitchFamily="34" charset="0"/>
              <a:ea typeface="Calibri" panose="020F0502020204030204" pitchFamily="34" charset="0"/>
            </a:rPr>
            <a:t>Psykologisering</a:t>
          </a:r>
          <a:endParaRPr lang="da-DK" sz="1100" kern="1200" dirty="0">
            <a:solidFill>
              <a:schemeClr val="bg1"/>
            </a:solidFill>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solidFill>
                <a:schemeClr val="bg1"/>
              </a:solidFill>
              <a:latin typeface="Calibri" panose="020F0502020204030204" pitchFamily="34" charset="0"/>
              <a:ea typeface="Times New Roman" panose="02020603050405020304" pitchFamily="18" charset="0"/>
            </a:rPr>
            <a:t>Det ”føles” svært, og sådan skal livet ikke være – så er der noget galt</a:t>
          </a:r>
          <a:endParaRPr lang="da-DK" sz="1100" b="1" kern="1200" dirty="0">
            <a:solidFill>
              <a:schemeClr val="bg1"/>
            </a:solidFill>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solidFill>
                <a:schemeClr val="bg1"/>
              </a:solidFill>
              <a:latin typeface="Calibri" panose="020F0502020204030204" pitchFamily="34" charset="0"/>
              <a:ea typeface="Times New Roman" panose="02020603050405020304" pitchFamily="18" charset="0"/>
            </a:rPr>
            <a:t>”Det er nok også bare mig der har det sådan” </a:t>
          </a:r>
          <a:r>
            <a:rPr lang="da-DK" sz="1100" b="1" kern="1200" dirty="0">
              <a:solidFill>
                <a:schemeClr val="bg1"/>
              </a:solidFill>
              <a:latin typeface="Calibri" panose="020F0502020204030204" pitchFamily="34" charset="0"/>
              <a:ea typeface="Times New Roman" panose="02020603050405020304" pitchFamily="18" charset="0"/>
            </a:rPr>
            <a:t>- flertalsmisforståelser</a:t>
          </a:r>
          <a:endParaRPr lang="da-DK" sz="1100" b="1" kern="1200" dirty="0">
            <a:solidFill>
              <a:schemeClr val="bg1"/>
            </a:solidFill>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err="1">
              <a:solidFill>
                <a:schemeClr val="bg1"/>
              </a:solidFill>
              <a:latin typeface="Calibri" panose="020F0502020204030204" pitchFamily="34" charset="0"/>
              <a:ea typeface="Times New Roman" panose="02020603050405020304" pitchFamily="18" charset="0"/>
            </a:rPr>
            <a:t>Selvusikkerhed</a:t>
          </a:r>
          <a:r>
            <a:rPr lang="da-DK" sz="1100" b="1" kern="1200" dirty="0">
              <a:solidFill>
                <a:schemeClr val="bg1"/>
              </a:solidFill>
              <a:latin typeface="Calibri" panose="020F0502020204030204" pitchFamily="34" charset="0"/>
              <a:ea typeface="Times New Roman" panose="02020603050405020304" pitchFamily="18" charset="0"/>
            </a:rPr>
            <a:t> – </a:t>
          </a:r>
          <a:r>
            <a:rPr lang="da-DK" sz="1100" b="1" i="1" kern="1200" dirty="0">
              <a:solidFill>
                <a:schemeClr val="bg1"/>
              </a:solidFill>
              <a:latin typeface="Calibri" panose="020F0502020204030204" pitchFamily="34" charset="0"/>
              <a:ea typeface="Times New Roman" panose="02020603050405020304" pitchFamily="18" charset="0"/>
            </a:rPr>
            <a:t>måske er jeg bare ikke god nok? </a:t>
          </a:r>
          <a:endParaRPr lang="da-DK" sz="1100" i="1" kern="1200" dirty="0">
            <a:solidFill>
              <a:schemeClr val="bg1"/>
            </a:solidFill>
          </a:endParaRPr>
        </a:p>
      </dsp:txBody>
      <dsp:txXfrm>
        <a:off x="4994909" y="2910485"/>
        <a:ext cx="1561867" cy="1491218"/>
      </dsp:txXfrm>
    </dsp:sp>
    <dsp:sp modelId="{CD302074-E83B-497A-879E-275ABF25D1BF}">
      <dsp:nvSpPr>
        <dsp:cNvPr id="0" name=""/>
        <dsp:cNvSpPr/>
      </dsp:nvSpPr>
      <dsp:spPr>
        <a:xfrm rot="19666572">
          <a:off x="4180180" y="1758581"/>
          <a:ext cx="796302" cy="32309"/>
        </a:xfrm>
        <a:custGeom>
          <a:avLst/>
          <a:gdLst/>
          <a:ahLst/>
          <a:cxnLst/>
          <a:rect l="0" t="0" r="0" b="0"/>
          <a:pathLst>
            <a:path>
              <a:moveTo>
                <a:pt x="0" y="16154"/>
              </a:moveTo>
              <a:lnTo>
                <a:pt x="796302"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vert"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558424" y="1754828"/>
        <a:ext cx="39815" cy="39815"/>
      </dsp:txXfrm>
    </dsp:sp>
    <dsp:sp modelId="{7558938F-6328-4667-8BD4-C253E95B2DFB}">
      <dsp:nvSpPr>
        <dsp:cNvPr id="0" name=""/>
        <dsp:cNvSpPr/>
      </dsp:nvSpPr>
      <dsp:spPr>
        <a:xfrm>
          <a:off x="4737679" y="0"/>
          <a:ext cx="2121754" cy="2011221"/>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da-DK" sz="1200" b="1" kern="1200" dirty="0">
              <a:latin typeface="Calibri" panose="020F0502020204030204" pitchFamily="34" charset="0"/>
              <a:ea typeface="Calibri" panose="020F0502020204030204" pitchFamily="34" charset="0"/>
            </a:rPr>
            <a:t>Præstationskultur</a:t>
          </a:r>
        </a:p>
        <a:p>
          <a:pPr marL="0" lvl="0" indent="0" algn="ctr" defTabSz="533400">
            <a:lnSpc>
              <a:spcPct val="90000"/>
            </a:lnSpc>
            <a:spcBef>
              <a:spcPct val="0"/>
            </a:spcBef>
            <a:spcAft>
              <a:spcPct val="35000"/>
            </a:spcAft>
            <a:buFont typeface="Calibri" panose="020F0502020204030204" pitchFamily="34" charset="0"/>
            <a:buNone/>
          </a:pPr>
          <a:r>
            <a:rPr lang="da-DK" sz="1200" b="1" i="0" kern="1200" dirty="0">
              <a:latin typeface="Calibri" panose="020F0502020204030204" pitchFamily="34" charset="0"/>
              <a:ea typeface="Times New Roman" panose="02020603050405020304" pitchFamily="18" charset="0"/>
            </a:rPr>
            <a:t>Man skal ”præstere” i forhold:</a:t>
          </a:r>
          <a:endParaRPr lang="da-DK" sz="1200" b="1" i="0" kern="1200" dirty="0">
            <a:latin typeface="Calibri" panose="020F0502020204030204" pitchFamily="34" charset="0"/>
            <a:ea typeface="Calibri" panose="020F0502020204030204" pitchFamily="34" charset="0"/>
          </a:endParaRPr>
        </a:p>
        <a:p>
          <a:pPr marL="0" lvl="0" indent="0" algn="ctr" defTabSz="533400">
            <a:lnSpc>
              <a:spcPct val="90000"/>
            </a:lnSpc>
            <a:spcBef>
              <a:spcPct val="0"/>
            </a:spcBef>
            <a:spcAft>
              <a:spcPct val="35000"/>
            </a:spcAft>
            <a:buFont typeface="Calibri" panose="020F0502020204030204" pitchFamily="34" charset="0"/>
            <a:buNone/>
          </a:pPr>
          <a:r>
            <a:rPr lang="da-DK" sz="1200" b="1" i="1" kern="1200" dirty="0">
              <a:latin typeface="Calibri" panose="020F0502020204030204" pitchFamily="34" charset="0"/>
              <a:ea typeface="Times New Roman" panose="02020603050405020304" pitchFamily="18" charset="0"/>
            </a:rPr>
            <a:t>Uddannelse</a:t>
          </a:r>
          <a:endParaRPr lang="da-DK" sz="1200" b="1" i="1" kern="1200" dirty="0">
            <a:latin typeface="Calibri" panose="020F0502020204030204" pitchFamily="34" charset="0"/>
            <a:ea typeface="Calibri" panose="020F0502020204030204" pitchFamily="34" charset="0"/>
          </a:endParaRPr>
        </a:p>
        <a:p>
          <a:pPr marL="0" lvl="0" indent="0" algn="ctr" defTabSz="533400">
            <a:lnSpc>
              <a:spcPct val="90000"/>
            </a:lnSpc>
            <a:spcBef>
              <a:spcPct val="0"/>
            </a:spcBef>
            <a:spcAft>
              <a:spcPct val="35000"/>
            </a:spcAft>
            <a:buFont typeface="Calibri" panose="020F0502020204030204" pitchFamily="34" charset="0"/>
            <a:buNone/>
          </a:pPr>
          <a:r>
            <a:rPr lang="da-DK" sz="1200" b="1" i="1" kern="1200" dirty="0">
              <a:latin typeface="Calibri" panose="020F0502020204030204" pitchFamily="34" charset="0"/>
              <a:ea typeface="Times New Roman" panose="02020603050405020304" pitchFamily="18" charset="0"/>
            </a:rPr>
            <a:t>Socialt</a:t>
          </a:r>
          <a:endParaRPr lang="da-DK" sz="1200" b="1" i="1" kern="1200" dirty="0">
            <a:latin typeface="Calibri" panose="020F0502020204030204" pitchFamily="34" charset="0"/>
            <a:ea typeface="Calibri" panose="020F0502020204030204" pitchFamily="34" charset="0"/>
          </a:endParaRPr>
        </a:p>
        <a:p>
          <a:pPr marL="0" lvl="0" indent="0" algn="ctr" defTabSz="533400">
            <a:lnSpc>
              <a:spcPct val="90000"/>
            </a:lnSpc>
            <a:spcBef>
              <a:spcPct val="0"/>
            </a:spcBef>
            <a:spcAft>
              <a:spcPct val="35000"/>
            </a:spcAft>
            <a:buFont typeface="Calibri" panose="020F0502020204030204" pitchFamily="34" charset="0"/>
            <a:buNone/>
          </a:pPr>
          <a:r>
            <a:rPr lang="da-DK" sz="1200" b="1" i="1" kern="1200" dirty="0">
              <a:latin typeface="Calibri" panose="020F0502020204030204" pitchFamily="34" charset="0"/>
              <a:ea typeface="Times New Roman" panose="02020603050405020304" pitchFamily="18" charset="0"/>
            </a:rPr>
            <a:t>Bestemte ”Idealer” i forhold til krop, sundhed osv.</a:t>
          </a:r>
          <a:endParaRPr lang="da-DK" sz="1200" i="1" kern="1200" dirty="0"/>
        </a:p>
      </dsp:txBody>
      <dsp:txXfrm>
        <a:off x="5048403" y="294536"/>
        <a:ext cx="1500306" cy="1422149"/>
      </dsp:txXfrm>
    </dsp:sp>
    <dsp:sp modelId="{CC1EE509-6EC9-4983-A459-818FA71A7035}">
      <dsp:nvSpPr>
        <dsp:cNvPr id="0" name=""/>
        <dsp:cNvSpPr/>
      </dsp:nvSpPr>
      <dsp:spPr>
        <a:xfrm rot="8836425">
          <a:off x="2387190" y="2944510"/>
          <a:ext cx="654456" cy="32309"/>
        </a:xfrm>
        <a:custGeom>
          <a:avLst/>
          <a:gdLst/>
          <a:ahLst/>
          <a:cxnLst/>
          <a:rect l="0" t="0" r="0" b="0"/>
          <a:pathLst>
            <a:path>
              <a:moveTo>
                <a:pt x="0" y="16154"/>
              </a:moveTo>
              <a:lnTo>
                <a:pt x="654456"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98057" y="2944303"/>
        <a:ext cx="32722" cy="32722"/>
      </dsp:txXfrm>
    </dsp:sp>
    <dsp:sp modelId="{EC2E3320-3DE0-4B1E-A60F-7D49D9C2A351}">
      <dsp:nvSpPr>
        <dsp:cNvPr id="0" name=""/>
        <dsp:cNvSpPr/>
      </dsp:nvSpPr>
      <dsp:spPr>
        <a:xfrm>
          <a:off x="530040" y="2694867"/>
          <a:ext cx="2085857" cy="1998668"/>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Calibri" panose="020F0502020204030204" pitchFamily="34" charset="0"/>
            </a:rPr>
            <a:t>Individualisering</a:t>
          </a:r>
          <a:r>
            <a:rPr lang="da-DK" sz="1100" kern="1200" dirty="0">
              <a:latin typeface="Calibri" panose="020F0502020204030204" pitchFamily="34" charset="0"/>
              <a:ea typeface="Calibri" panose="020F0502020204030204" pitchFamily="34" charset="0"/>
            </a:rPr>
            <a:t>:</a:t>
          </a: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JEG ”føler” at jeg:</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latin typeface="Calibri" panose="020F0502020204030204" pitchFamily="34" charset="0"/>
              <a:ea typeface="Times New Roman" panose="02020603050405020304" pitchFamily="18" charset="0"/>
            </a:rPr>
            <a:t>Selv har ansvaret for at lykkes</a:t>
          </a:r>
          <a:endParaRPr lang="da-DK" sz="1100" b="1" i="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latin typeface="Calibri" panose="020F0502020204030204" pitchFamily="34" charset="0"/>
              <a:ea typeface="Times New Roman" panose="02020603050405020304" pitchFamily="18" charset="0"/>
            </a:rPr>
            <a:t>Selv skal træffe reflekterede valg</a:t>
          </a:r>
          <a:endParaRPr lang="da-DK" sz="1100" b="1" i="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i="1" kern="1200" dirty="0">
              <a:latin typeface="Calibri" panose="020F0502020204030204" pitchFamily="34" charset="0"/>
              <a:ea typeface="Times New Roman" panose="02020603050405020304" pitchFamily="18" charset="0"/>
            </a:rPr>
            <a:t>Bare skal tage mig sammen og gøre mig mere umage</a:t>
          </a:r>
          <a:endParaRPr lang="da-DK" sz="1100" i="1" kern="1200" dirty="0"/>
        </a:p>
      </dsp:txBody>
      <dsp:txXfrm>
        <a:off x="835507" y="2987565"/>
        <a:ext cx="1474923" cy="1413272"/>
      </dsp:txXfrm>
    </dsp:sp>
    <dsp:sp modelId="{4F0518A5-2B05-4DDB-84A2-EDE7D4E97EB6}">
      <dsp:nvSpPr>
        <dsp:cNvPr id="0" name=""/>
        <dsp:cNvSpPr/>
      </dsp:nvSpPr>
      <dsp:spPr>
        <a:xfrm rot="12853672">
          <a:off x="2348227" y="1749338"/>
          <a:ext cx="715832" cy="32309"/>
        </a:xfrm>
        <a:custGeom>
          <a:avLst/>
          <a:gdLst/>
          <a:ahLst/>
          <a:cxnLst/>
          <a:rect l="0" t="0" r="0" b="0"/>
          <a:pathLst>
            <a:path>
              <a:moveTo>
                <a:pt x="0" y="16154"/>
              </a:moveTo>
              <a:lnTo>
                <a:pt x="715832" y="16154"/>
              </a:lnTo>
            </a:path>
          </a:pathLst>
        </a:custGeom>
        <a:noFill/>
        <a:ln w="9525" cap="flat" cmpd="sng" algn="ctr">
          <a:solidFill>
            <a:schemeClr val="accent2">
              <a:lumMod val="75000"/>
            </a:schemeClr>
          </a:solidFill>
          <a:prstDash val="solid"/>
          <a:round/>
          <a:headEnd type="triangle" w="med" len="med"/>
          <a:tailEnd type="none"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88248" y="1747596"/>
        <a:ext cx="35791" cy="35791"/>
      </dsp:txXfrm>
    </dsp:sp>
    <dsp:sp modelId="{171C2279-C8D2-48D0-A6FA-8D0DC0F2B7CB}">
      <dsp:nvSpPr>
        <dsp:cNvPr id="0" name=""/>
        <dsp:cNvSpPr/>
      </dsp:nvSpPr>
      <dsp:spPr>
        <a:xfrm>
          <a:off x="491458" y="0"/>
          <a:ext cx="2125787" cy="1963833"/>
        </a:xfrm>
        <a:prstGeom prst="ellipse">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Calibri" panose="020F0502020204030204" pitchFamily="34" charset="0"/>
            </a:rPr>
            <a:t>Der sker hele tiden noget…</a:t>
          </a:r>
          <a:endParaRPr lang="da-DK" sz="1100"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En hverdag hvor vi er ”på” 24/7</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Et ungdomsliv hvor der er ”mange bolde i luften”</a:t>
          </a:r>
          <a:endParaRPr lang="da-DK" sz="1100" b="1" kern="1200" dirty="0">
            <a:latin typeface="Calibri" panose="020F0502020204030204" pitchFamily="34" charset="0"/>
            <a:ea typeface="Calibri" panose="020F0502020204030204" pitchFamily="34" charset="0"/>
          </a:endParaRPr>
        </a:p>
        <a:p>
          <a:pPr marL="0" lvl="0" indent="0" algn="ctr" defTabSz="488950">
            <a:lnSpc>
              <a:spcPct val="90000"/>
            </a:lnSpc>
            <a:spcBef>
              <a:spcPct val="0"/>
            </a:spcBef>
            <a:spcAft>
              <a:spcPct val="35000"/>
            </a:spcAft>
            <a:buFont typeface="Calibri" panose="020F0502020204030204" pitchFamily="34" charset="0"/>
            <a:buNone/>
          </a:pPr>
          <a:r>
            <a:rPr lang="da-DK" sz="1100" b="1" kern="1200" dirty="0">
              <a:latin typeface="Calibri" panose="020F0502020204030204" pitchFamily="34" charset="0"/>
              <a:ea typeface="Times New Roman" panose="02020603050405020304" pitchFamily="18" charset="0"/>
            </a:rPr>
            <a:t>Mange ”tendenser og temaer” man skal forholde sig til</a:t>
          </a:r>
          <a:endParaRPr lang="da-DK" sz="1100" kern="1200" dirty="0"/>
        </a:p>
      </dsp:txBody>
      <dsp:txXfrm>
        <a:off x="802772" y="287597"/>
        <a:ext cx="1503159" cy="1388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3D634-FC8C-4C01-83FA-16B50FE0F3D4}">
      <dsp:nvSpPr>
        <dsp:cNvPr id="0" name=""/>
        <dsp:cNvSpPr/>
      </dsp:nvSpPr>
      <dsp:spPr>
        <a:xfrm>
          <a:off x="0" y="0"/>
          <a:ext cx="6966490" cy="9433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Strukturel kvalitet </a:t>
          </a:r>
          <a:endParaRPr lang="en-US" sz="4100" kern="1200"/>
        </a:p>
      </dsp:txBody>
      <dsp:txXfrm>
        <a:off x="27631" y="27631"/>
        <a:ext cx="5948507" cy="888119"/>
      </dsp:txXfrm>
    </dsp:sp>
    <dsp:sp modelId="{0586FD7E-E15B-4D0E-9F57-D3D061E57901}">
      <dsp:nvSpPr>
        <dsp:cNvPr id="0" name=""/>
        <dsp:cNvSpPr/>
      </dsp:nvSpPr>
      <dsp:spPr>
        <a:xfrm>
          <a:off x="614690" y="1100611"/>
          <a:ext cx="6966490" cy="9433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dirty="0">
              <a:solidFill>
                <a:schemeClr val="bg1"/>
              </a:solidFill>
            </a:rPr>
            <a:t>Proces kvalitet</a:t>
          </a:r>
          <a:endParaRPr lang="en-US" sz="4100" kern="1200" dirty="0">
            <a:solidFill>
              <a:schemeClr val="bg1"/>
            </a:solidFill>
          </a:endParaRPr>
        </a:p>
      </dsp:txBody>
      <dsp:txXfrm>
        <a:off x="642321" y="1128242"/>
        <a:ext cx="5683340" cy="888119"/>
      </dsp:txXfrm>
    </dsp:sp>
    <dsp:sp modelId="{12B42606-6B8E-4295-9938-AB3A0E3975E1}">
      <dsp:nvSpPr>
        <dsp:cNvPr id="0" name=""/>
        <dsp:cNvSpPr/>
      </dsp:nvSpPr>
      <dsp:spPr>
        <a:xfrm>
          <a:off x="1229380" y="2201222"/>
          <a:ext cx="6966490" cy="9433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a-DK" sz="4100" kern="1200"/>
            <a:t>Resultat kvalitet</a:t>
          </a:r>
          <a:endParaRPr lang="en-US" sz="4100" kern="1200"/>
        </a:p>
      </dsp:txBody>
      <dsp:txXfrm>
        <a:off x="1257011" y="2228853"/>
        <a:ext cx="5683340" cy="888119"/>
      </dsp:txXfrm>
    </dsp:sp>
    <dsp:sp modelId="{46C38BF1-6BAF-4FC1-9E76-374829082D06}">
      <dsp:nvSpPr>
        <dsp:cNvPr id="0" name=""/>
        <dsp:cNvSpPr/>
      </dsp:nvSpPr>
      <dsp:spPr>
        <a:xfrm>
          <a:off x="6353292" y="715397"/>
          <a:ext cx="613197" cy="61319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491261" y="715397"/>
        <a:ext cx="337259" cy="461431"/>
      </dsp:txXfrm>
    </dsp:sp>
    <dsp:sp modelId="{9076BE9D-447E-4A39-8D38-9CA7489C3D62}">
      <dsp:nvSpPr>
        <dsp:cNvPr id="0" name=""/>
        <dsp:cNvSpPr/>
      </dsp:nvSpPr>
      <dsp:spPr>
        <a:xfrm>
          <a:off x="6967982" y="1809719"/>
          <a:ext cx="613197" cy="61319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105951" y="1809719"/>
        <a:ext cx="337259" cy="46143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85092-7149-433F-8C87-BE6C941BA326}" type="datetimeFigureOut">
              <a:rPr lang="da-DK" smtClean="0"/>
              <a:t>13-06-2023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586A2-5A74-4CE6-A2F4-904CC3D7E45D}" type="slidenum">
              <a:rPr lang="da-DK" smtClean="0"/>
              <a:t>‹nr.›</a:t>
            </a:fld>
            <a:endParaRPr lang="da-DK"/>
          </a:p>
        </p:txBody>
      </p:sp>
    </p:spTree>
    <p:extLst>
      <p:ext uri="{BB962C8B-B14F-4D97-AF65-F5344CB8AC3E}">
        <p14:creationId xmlns:p14="http://schemas.microsoft.com/office/powerpoint/2010/main" val="408603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13-06-2023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6645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13-06-2023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2320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13-06-2023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6806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hold03_Grøn">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4432D57-F59F-A358-6DF8-EAF51A6F59A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706"/>
            <a:ext cx="9144000" cy="5137158"/>
          </a:xfrm>
          <a:prstGeom prst="rect">
            <a:avLst/>
          </a:prstGeom>
        </p:spPr>
      </p:pic>
      <p:sp>
        <p:nvSpPr>
          <p:cNvPr id="26" name="Pladsholder til tekst 23">
            <a:extLst>
              <a:ext uri="{FF2B5EF4-FFF2-40B4-BE49-F238E27FC236}">
                <a16:creationId xmlns:a16="http://schemas.microsoft.com/office/drawing/2014/main" id="{FE2DA075-B532-0806-0409-6D6428B4AD61}"/>
              </a:ext>
            </a:extLst>
          </p:cNvPr>
          <p:cNvSpPr>
            <a:spLocks noGrp="1"/>
          </p:cNvSpPr>
          <p:nvPr>
            <p:ph type="body" idx="10"/>
          </p:nvPr>
        </p:nvSpPr>
        <p:spPr>
          <a:xfrm>
            <a:off x="1129107" y="1660295"/>
            <a:ext cx="7260094" cy="245917"/>
          </a:xfrm>
        </p:spPr>
        <p:txBody>
          <a:bodyPr/>
          <a:lstStyle>
            <a:lvl1pPr algn="l">
              <a:defRPr sz="1598" b="0">
                <a:solidFill>
                  <a:srgbClr val="00A681"/>
                </a:solidFill>
              </a:defRPr>
            </a:lvl1pPr>
          </a:lstStyle>
          <a:p>
            <a:pPr lvl="0"/>
            <a:r>
              <a:rPr lang="da-DK"/>
              <a:t>Klik for at redigere teksttypografierne i masteren</a:t>
            </a:r>
          </a:p>
        </p:txBody>
      </p:sp>
      <p:sp>
        <p:nvSpPr>
          <p:cNvPr id="2" name="Holder 2"/>
          <p:cNvSpPr>
            <a:spLocks noGrp="1"/>
          </p:cNvSpPr>
          <p:nvPr>
            <p:ph type="title"/>
          </p:nvPr>
        </p:nvSpPr>
        <p:spPr>
          <a:xfrm>
            <a:off x="1129108" y="821312"/>
            <a:ext cx="7260095" cy="491836"/>
          </a:xfrm>
        </p:spPr>
        <p:txBody>
          <a:bodyPr lIns="0" tIns="0" rIns="0" bIns="0"/>
          <a:lstStyle>
            <a:lvl1pPr algn="l">
              <a:defRPr sz="3196" b="1" i="0">
                <a:solidFill>
                  <a:srgbClr val="00A681"/>
                </a:solidFill>
                <a:latin typeface="Calibri"/>
                <a:cs typeface="Calibri"/>
              </a:defRPr>
            </a:lvl1pPr>
          </a:lstStyle>
          <a:p>
            <a:r>
              <a:rPr lang="da-DK"/>
              <a:t>Klik for at redigere titeltypografien i masteren</a:t>
            </a:r>
            <a:endParaRPr dirty="0"/>
          </a:p>
        </p:txBody>
      </p:sp>
    </p:spTree>
    <p:extLst>
      <p:ext uri="{BB962C8B-B14F-4D97-AF65-F5344CB8AC3E}">
        <p14:creationId xmlns:p14="http://schemas.microsoft.com/office/powerpoint/2010/main" val="104383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13-06-2023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pic>
        <p:nvPicPr>
          <p:cNvPr id="8" name="Billede 7">
            <a:extLst>
              <a:ext uri="{FF2B5EF4-FFF2-40B4-BE49-F238E27FC236}">
                <a16:creationId xmlns:a16="http://schemas.microsoft.com/office/drawing/2014/main" id="{BCDDAD27-38D0-47FD-9DF0-AEDDC4E5AC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092964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AA7565F-1CEA-4889-ADA6-931DB46B175B}" type="datetimeFigureOut">
              <a:rPr lang="da-DK" smtClean="0"/>
              <a:t>13-06-2023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472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AA7565F-1CEA-4889-ADA6-931DB46B175B}" type="datetimeFigureOut">
              <a:rPr lang="da-DK" smtClean="0"/>
              <a:t>13-06-2023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8486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4629150" y="1878806"/>
            <a:ext cx="3887391"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AA7565F-1CEA-4889-ADA6-931DB46B175B}" type="datetimeFigureOut">
              <a:rPr lang="da-DK" smtClean="0"/>
              <a:t>13-06-2023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66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AA7565F-1CEA-4889-ADA6-931DB46B175B}" type="datetimeFigureOut">
              <a:rPr lang="da-DK" smtClean="0"/>
              <a:t>13-06-2023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15349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565F-1CEA-4889-ADA6-931DB46B175B}" type="datetimeFigureOut">
              <a:rPr lang="da-DK" smtClean="0"/>
              <a:t>13-06-2023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49603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13-06-2023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2956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13-06-2023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53274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131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AA7565F-1CEA-4889-ADA6-931DB46B175B}" type="datetimeFigureOut">
              <a:rPr lang="da-DK" smtClean="0"/>
              <a:t>13-06-2023</a:t>
            </a:fld>
            <a:endParaRPr lang="da-DK"/>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DE46CA-3A1F-48F3-8E9C-114EBCFC7476}" type="slidenum">
              <a:rPr lang="da-DK" smtClean="0"/>
              <a:t>‹nr.›</a:t>
            </a:fld>
            <a:endParaRPr lang="da-DK"/>
          </a:p>
        </p:txBody>
      </p:sp>
    </p:spTree>
    <p:extLst>
      <p:ext uri="{BB962C8B-B14F-4D97-AF65-F5344CB8AC3E}">
        <p14:creationId xmlns:p14="http://schemas.microsoft.com/office/powerpoint/2010/main" val="1849315749"/>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54AE08-54A5-BBCC-3EB5-25DC14F91DDE}"/>
              </a:ext>
            </a:extLst>
          </p:cNvPr>
          <p:cNvSpPr>
            <a:spLocks noGrp="1"/>
          </p:cNvSpPr>
          <p:nvPr>
            <p:ph type="title"/>
          </p:nvPr>
        </p:nvSpPr>
        <p:spPr>
          <a:xfrm>
            <a:off x="628650" y="259357"/>
            <a:ext cx="3720709" cy="994172"/>
          </a:xfrm>
        </p:spPr>
        <p:txBody>
          <a:bodyPr>
            <a:normAutofit/>
          </a:bodyPr>
          <a:lstStyle/>
          <a:p>
            <a:pPr algn="ctr"/>
            <a:br>
              <a:rPr lang="da-DK" sz="1300" b="1" dirty="0">
                <a:latin typeface="Arial" panose="020B0604020202020204" pitchFamily="34" charset="0"/>
                <a:ea typeface="Calibri" panose="020F0502020204030204" pitchFamily="34" charset="0"/>
                <a:cs typeface="Times New Roman" panose="02020603050405020304" pitchFamily="18" charset="0"/>
              </a:rPr>
            </a:br>
            <a:br>
              <a:rPr lang="da-DK" sz="1300" b="1" dirty="0">
                <a:latin typeface="Arial" panose="020B0604020202020204" pitchFamily="34" charset="0"/>
                <a:ea typeface="Calibri" panose="020F0502020204030204" pitchFamily="34" charset="0"/>
                <a:cs typeface="Times New Roman" panose="02020603050405020304" pitchFamily="18" charset="0"/>
              </a:rPr>
            </a:br>
            <a:endParaRPr lang="da-DK" sz="1300" dirty="0"/>
          </a:p>
        </p:txBody>
      </p:sp>
      <p:sp>
        <p:nvSpPr>
          <p:cNvPr id="3" name="Pladsholder til indhold 2">
            <a:extLst>
              <a:ext uri="{FF2B5EF4-FFF2-40B4-BE49-F238E27FC236}">
                <a16:creationId xmlns:a16="http://schemas.microsoft.com/office/drawing/2014/main" id="{2C30B7B5-ADB9-9952-8A95-BCDB6A7FEE08}"/>
              </a:ext>
            </a:extLst>
          </p:cNvPr>
          <p:cNvSpPr>
            <a:spLocks noGrp="1"/>
          </p:cNvSpPr>
          <p:nvPr>
            <p:ph idx="1"/>
          </p:nvPr>
        </p:nvSpPr>
        <p:spPr>
          <a:xfrm>
            <a:off x="628650" y="1369218"/>
            <a:ext cx="3700097" cy="3263504"/>
          </a:xfrm>
        </p:spPr>
        <p:txBody>
          <a:bodyPr>
            <a:normAutofit fontScale="25000" lnSpcReduction="20000"/>
          </a:bodyPr>
          <a:lstStyle/>
          <a:p>
            <a:pPr marL="0" indent="0">
              <a:spcAft>
                <a:spcPts val="600"/>
              </a:spcAft>
              <a:buNone/>
            </a:pPr>
            <a:endParaRPr lang="da-DK" b="1" dirty="0">
              <a:latin typeface="Arial" panose="020B0604020202020204" pitchFamily="34" charset="0"/>
              <a:ea typeface="Calibri" panose="020F0502020204030204" pitchFamily="34" charset="0"/>
              <a:cs typeface="Times New Roman" panose="02020603050405020304" pitchFamily="18" charset="0"/>
            </a:endParaRPr>
          </a:p>
          <a:p>
            <a:pPr marL="0" indent="0">
              <a:spcAft>
                <a:spcPts val="600"/>
              </a:spcAft>
              <a:buNone/>
            </a:pPr>
            <a:endParaRPr lang="da-DK" b="1" dirty="0">
              <a:latin typeface="Arial" panose="020B0604020202020204" pitchFamily="34" charset="0"/>
              <a:ea typeface="Calibri" panose="020F0502020204030204" pitchFamily="34" charset="0"/>
              <a:cs typeface="Times New Roman" panose="02020603050405020304" pitchFamily="18" charset="0"/>
            </a:endParaRPr>
          </a:p>
          <a:p>
            <a:pPr marL="0" indent="0">
              <a:spcAft>
                <a:spcPts val="600"/>
              </a:spcAft>
              <a:buNone/>
            </a:pPr>
            <a:endParaRPr lang="da-DK" b="1" dirty="0">
              <a:latin typeface="Arial" panose="020B0604020202020204" pitchFamily="34" charset="0"/>
              <a:ea typeface="Calibri" panose="020F0502020204030204" pitchFamily="34" charset="0"/>
              <a:cs typeface="Times New Roman" panose="02020603050405020304" pitchFamily="18" charset="0"/>
            </a:endParaRPr>
          </a:p>
          <a:p>
            <a:pPr marL="0" indent="0">
              <a:spcAft>
                <a:spcPts val="600"/>
              </a:spcAft>
              <a:buNone/>
            </a:pPr>
            <a:endParaRPr lang="da-DK" sz="9600" b="1" dirty="0">
              <a:latin typeface="Arial" panose="020B0604020202020204" pitchFamily="34" charset="0"/>
              <a:ea typeface="Calibri" panose="020F0502020204030204" pitchFamily="34" charset="0"/>
              <a:cs typeface="Times New Roman" panose="02020603050405020304" pitchFamily="18" charset="0"/>
            </a:endParaRPr>
          </a:p>
          <a:p>
            <a:pPr marL="0" indent="0">
              <a:spcAft>
                <a:spcPts val="600"/>
              </a:spcAft>
              <a:buNone/>
            </a:pPr>
            <a:endParaRPr lang="da-DK" sz="9600" b="1" dirty="0">
              <a:latin typeface="Arial" panose="020B0604020202020204" pitchFamily="34" charset="0"/>
              <a:ea typeface="Calibri" panose="020F0502020204030204" pitchFamily="34" charset="0"/>
              <a:cs typeface="Times New Roman" panose="02020603050405020304" pitchFamily="18" charset="0"/>
            </a:endParaRPr>
          </a:p>
          <a:p>
            <a:pPr marL="0" indent="0" algn="ctr">
              <a:spcAft>
                <a:spcPts val="600"/>
              </a:spcAft>
              <a:buNone/>
            </a:pPr>
            <a:r>
              <a:rPr lang="da-DK" sz="9600" b="1" dirty="0">
                <a:latin typeface="Arial" panose="020B0604020202020204" pitchFamily="34" charset="0"/>
                <a:ea typeface="Calibri" panose="020F0502020204030204" pitchFamily="34" charset="0"/>
                <a:cs typeface="Times New Roman" panose="02020603050405020304" pitchFamily="18" charset="0"/>
              </a:rPr>
              <a:t>Idræt handler om mere end afleveringer, spring og indspil til stregen””</a:t>
            </a:r>
          </a:p>
          <a:p>
            <a:pPr marL="0" indent="0" algn="ctr">
              <a:spcAft>
                <a:spcPts val="600"/>
              </a:spcAft>
              <a:buNone/>
            </a:pPr>
            <a:endParaRPr lang="da-DK" sz="9600" b="1" dirty="0">
              <a:latin typeface="Arial" panose="020B0604020202020204" pitchFamily="34" charset="0"/>
              <a:ea typeface="Calibri" panose="020F0502020204030204" pitchFamily="34" charset="0"/>
              <a:cs typeface="Times New Roman" panose="02020603050405020304" pitchFamily="18" charset="0"/>
            </a:endParaRPr>
          </a:p>
          <a:p>
            <a:pPr marL="0" indent="0" algn="ctr">
              <a:spcAft>
                <a:spcPts val="600"/>
              </a:spcAft>
              <a:buNone/>
            </a:pPr>
            <a:r>
              <a:rPr lang="da-DK" sz="4800" b="1" dirty="0">
                <a:latin typeface="Arial" panose="020B0604020202020204" pitchFamily="34" charset="0"/>
                <a:ea typeface="Calibri" panose="020F0502020204030204" pitchFamily="34" charset="0"/>
                <a:cs typeface="Times New Roman" panose="02020603050405020304" pitchFamily="18" charset="0"/>
              </a:rPr>
              <a:t>Workshop i Odense 13-6 2023  </a:t>
            </a:r>
            <a:br>
              <a:rPr lang="da-DK" dirty="0">
                <a:latin typeface="Calibri" panose="020F0502020204030204" pitchFamily="34" charset="0"/>
                <a:ea typeface="Calibri" panose="020F0502020204030204" pitchFamily="34" charset="0"/>
                <a:cs typeface="Times New Roman" panose="02020603050405020304" pitchFamily="18" charset="0"/>
              </a:rPr>
            </a:br>
            <a:br>
              <a:rPr lang="da-DK" dirty="0">
                <a:latin typeface="Calibri" panose="020F0502020204030204" pitchFamily="34" charset="0"/>
                <a:ea typeface="Calibri" panose="020F0502020204030204" pitchFamily="34" charset="0"/>
                <a:cs typeface="Times New Roman" panose="02020603050405020304" pitchFamily="18" charset="0"/>
              </a:rPr>
            </a:br>
            <a:endParaRPr lang="da-DK" b="1" dirty="0">
              <a:effectLst/>
              <a:latin typeface="Arial" panose="020B0604020202020204" pitchFamily="34" charset="0"/>
              <a:ea typeface="Calibri" panose="020F0502020204030204" pitchFamily="34" charset="0"/>
              <a:cs typeface="Times New Roman" panose="02020603050405020304" pitchFamily="18" charset="0"/>
            </a:endParaRPr>
          </a:p>
          <a:p>
            <a:pPr marL="0" indent="0">
              <a:spcAft>
                <a:spcPts val="600"/>
              </a:spcAft>
              <a:buNone/>
            </a:pPr>
            <a:endParaRPr lang="da-DK" b="1" dirty="0">
              <a:latin typeface="Arial" panose="020B0604020202020204" pitchFamily="34" charset="0"/>
              <a:ea typeface="Calibri" panose="020F0502020204030204" pitchFamily="34" charset="0"/>
              <a:cs typeface="Times New Roman" panose="02020603050405020304" pitchFamily="18" charset="0"/>
            </a:endParaRPr>
          </a:p>
          <a:p>
            <a:r>
              <a:rPr lang="da-DK" b="1" dirty="0">
                <a:latin typeface="Arial" panose="020B0604020202020204" pitchFamily="34" charset="0"/>
                <a:ea typeface="Calibri" panose="020F0502020204030204" pitchFamily="34" charset="0"/>
                <a:cs typeface="Times New Roman" panose="02020603050405020304" pitchFamily="18" charset="0"/>
              </a:rPr>
              <a:t> </a:t>
            </a:r>
          </a:p>
        </p:txBody>
      </p:sp>
      <p:pic>
        <p:nvPicPr>
          <p:cNvPr id="1028" name="Picture 4" descr="Pige -Håndboldspillere får nyt trænings tilbud">
            <a:extLst>
              <a:ext uri="{FF2B5EF4-FFF2-40B4-BE49-F238E27FC236}">
                <a16:creationId xmlns:a16="http://schemas.microsoft.com/office/drawing/2014/main" id="{1F4DB701-B142-2335-83FB-51BB01D42196}"/>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147997" y="2366144"/>
            <a:ext cx="3022934" cy="2777356"/>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048" name="Arc 104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508152" y="-546804"/>
            <a:ext cx="3062575"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descr="Hajer i svømmehal lillejuleaften - Gå til historien | Nordjyske.dk">
            <a:extLst>
              <a:ext uri="{FF2B5EF4-FFF2-40B4-BE49-F238E27FC236}">
                <a16:creationId xmlns:a16="http://schemas.microsoft.com/office/drawing/2014/main" id="{A8592616-1601-FCF2-2CCC-1C58BD492BE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
          <a:stretch/>
        </p:blipFill>
        <p:spPr bwMode="auto">
          <a:xfrm>
            <a:off x="4729355" y="10"/>
            <a:ext cx="2639484" cy="225592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6" name="Billede 5" descr="Et billede, der indeholder person, græs, sport, bold&#10;&#10;Automatisk genereret beskrivelse">
            <a:extLst>
              <a:ext uri="{FF2B5EF4-FFF2-40B4-BE49-F238E27FC236}">
                <a16:creationId xmlns:a16="http://schemas.microsoft.com/office/drawing/2014/main" id="{9268E18C-C977-772B-E1D0-9C5BAA2A772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450096" y="279162"/>
            <a:ext cx="1693904" cy="2666001"/>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74080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C5C5C1F-DE07-51ED-BEE2-9DEBC7E811A6}"/>
              </a:ext>
            </a:extLst>
          </p:cNvPr>
          <p:cNvSpPr>
            <a:spLocks noGrp="1"/>
          </p:cNvSpPr>
          <p:nvPr>
            <p:ph type="title"/>
          </p:nvPr>
        </p:nvSpPr>
        <p:spPr>
          <a:xfrm>
            <a:off x="417400" y="482600"/>
            <a:ext cx="8408193" cy="558627"/>
          </a:xfrm>
        </p:spPr>
        <p:txBody>
          <a:bodyPr vert="horz" lIns="91440" tIns="45720" rIns="91440" bIns="45720" rtlCol="0" anchor="ctr">
            <a:normAutofit/>
          </a:bodyPr>
          <a:lstStyle/>
          <a:p>
            <a:pPr algn="ctr" defTabSz="914378"/>
            <a:r>
              <a:rPr lang="en-US" sz="2400" dirty="0">
                <a:solidFill>
                  <a:schemeClr val="bg1"/>
                </a:solidFill>
                <a:latin typeface="+mj-lt"/>
                <a:cs typeface="+mj-cs"/>
              </a:rPr>
              <a:t>GODE IDRÆTSMILJØER FOR DRENGE (CUR 2023)</a:t>
            </a:r>
          </a:p>
        </p:txBody>
      </p:sp>
      <p:pic>
        <p:nvPicPr>
          <p:cNvPr id="7" name="Billede 6">
            <a:extLst>
              <a:ext uri="{FF2B5EF4-FFF2-40B4-BE49-F238E27FC236}">
                <a16:creationId xmlns:a16="http://schemas.microsoft.com/office/drawing/2014/main" id="{16B81AFA-70F5-956B-0247-30B13DD6C2D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42534" y="1256421"/>
            <a:ext cx="5858930" cy="3295649"/>
          </a:xfrm>
          <a:prstGeom prst="rect">
            <a:avLst/>
          </a:prstGeom>
        </p:spPr>
      </p:pic>
    </p:spTree>
    <p:extLst>
      <p:ext uri="{BB962C8B-B14F-4D97-AF65-F5344CB8AC3E}">
        <p14:creationId xmlns:p14="http://schemas.microsoft.com/office/powerpoint/2010/main" val="245867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AE89E89-BF34-4BCB-AC68-E52432C8CA6E}"/>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2050" name="Picture 2" descr="Home | Megan&amp;amp;#39;s Custom Framing">
            <a:extLst>
              <a:ext uri="{FF2B5EF4-FFF2-40B4-BE49-F238E27FC236}">
                <a16:creationId xmlns:a16="http://schemas.microsoft.com/office/drawing/2014/main" id="{96ACECC5-C1F8-4C5E-9E6E-73574E18D97D}"/>
              </a:ext>
            </a:extLst>
          </p:cNvPr>
          <p:cNvPicPr>
            <a:picLocks noChangeAspect="1" noChangeArrowheads="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532DE624-F45E-492F-BE00-9B0E0E223F89}"/>
              </a:ext>
            </a:extLst>
          </p:cNvPr>
          <p:cNvSpPr/>
          <p:nvPr/>
        </p:nvSpPr>
        <p:spPr>
          <a:xfrm>
            <a:off x="0" y="0"/>
            <a:ext cx="9144000" cy="5143500"/>
          </a:xfrm>
          <a:prstGeom prst="rect">
            <a:avLst/>
          </a:prstGeom>
          <a:gradFill flip="none" rotWithShape="1">
            <a:gsLst>
              <a:gs pos="0">
                <a:srgbClr val="4D5F81">
                  <a:alpha val="70000"/>
                </a:srgbClr>
              </a:gs>
              <a:gs pos="73000">
                <a:schemeClr val="accent1">
                  <a:lumMod val="45000"/>
                  <a:lumOff val="55000"/>
                  <a:alpha val="70000"/>
                </a:schemeClr>
              </a:gs>
              <a:gs pos="83000">
                <a:schemeClr val="accent1">
                  <a:lumMod val="45000"/>
                  <a:lumOff val="55000"/>
                  <a:alpha val="70000"/>
                </a:schemeClr>
              </a:gs>
              <a:gs pos="100000">
                <a:schemeClr val="accent1">
                  <a:lumMod val="30000"/>
                  <a:lumOff val="70000"/>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7" name="Billede 6">
            <a:extLst>
              <a:ext uri="{FF2B5EF4-FFF2-40B4-BE49-F238E27FC236}">
                <a16:creationId xmlns:a16="http://schemas.microsoft.com/office/drawing/2014/main" id="{88084460-17F4-48B3-A456-7DF197901D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79B8E276-036A-415F-8BE9-FB6BCD142A11}"/>
              </a:ext>
            </a:extLst>
          </p:cNvPr>
          <p:cNvSpPr>
            <a:spLocks noGrp="1"/>
          </p:cNvSpPr>
          <p:nvPr>
            <p:ph type="title"/>
          </p:nvPr>
        </p:nvSpPr>
        <p:spPr>
          <a:xfrm>
            <a:off x="1" y="1651459"/>
            <a:ext cx="9143999" cy="1931078"/>
          </a:xfrm>
        </p:spPr>
        <p:txBody>
          <a:bodyPr>
            <a:normAutofit fontScale="90000"/>
          </a:bodyPr>
          <a:lstStyle/>
          <a:p>
            <a:pPr algn="ctr"/>
            <a:r>
              <a:rPr lang="da-DK" sz="4950" dirty="0">
                <a:solidFill>
                  <a:schemeClr val="bg1"/>
                </a:solidFill>
                <a:latin typeface="Gill Sans MT" panose="020B0502020104020203" pitchFamily="34" charset="0"/>
              </a:rPr>
              <a:t>DE ÆNDREDE</a:t>
            </a:r>
            <a:br>
              <a:rPr lang="da-DK" sz="4950" dirty="0">
                <a:solidFill>
                  <a:schemeClr val="bg1"/>
                </a:solidFill>
                <a:latin typeface="Gill Sans MT" panose="020B0502020104020203" pitchFamily="34" charset="0"/>
              </a:rPr>
            </a:br>
            <a:r>
              <a:rPr lang="da-DK" sz="4950" dirty="0">
                <a:solidFill>
                  <a:schemeClr val="bg1"/>
                </a:solidFill>
                <a:latin typeface="Gill Sans MT" panose="020B0502020104020203" pitchFamily="34" charset="0"/>
              </a:rPr>
              <a:t>RAMMEVILKÅR  UDFORDRER TIL EN ANDERLEDES PRAKSIS! </a:t>
            </a:r>
            <a:br>
              <a:rPr lang="da-DK" sz="4950" dirty="0">
                <a:solidFill>
                  <a:schemeClr val="bg1"/>
                </a:solidFill>
                <a:latin typeface="Gill Sans MT" panose="020B0502020104020203" pitchFamily="34" charset="0"/>
              </a:rPr>
            </a:br>
            <a:endParaRPr lang="da-DK" sz="495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47056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C426139-A9E8-4946-A259-25EE95F695FC}"/>
              </a:ext>
            </a:extLst>
          </p:cNvPr>
          <p:cNvPicPr>
            <a:picLocks noChangeAspect="1"/>
          </p:cNvPicPr>
          <p:nvPr/>
        </p:nvPicPr>
        <p:blipFill>
          <a:blip r:embed="rId2"/>
          <a:stretch>
            <a:fillRect/>
          </a:stretch>
        </p:blipFill>
        <p:spPr>
          <a:xfrm>
            <a:off x="4086225" y="223837"/>
            <a:ext cx="4791075" cy="4695825"/>
          </a:xfrm>
          <a:prstGeom prst="rect">
            <a:avLst/>
          </a:prstGeom>
        </p:spPr>
      </p:pic>
      <p:sp>
        <p:nvSpPr>
          <p:cNvPr id="5" name="Titel 1">
            <a:extLst>
              <a:ext uri="{FF2B5EF4-FFF2-40B4-BE49-F238E27FC236}">
                <a16:creationId xmlns:a16="http://schemas.microsoft.com/office/drawing/2014/main" id="{FFB27571-0AF0-4339-A72B-857AB7E88EAC}"/>
              </a:ext>
            </a:extLst>
          </p:cNvPr>
          <p:cNvSpPr>
            <a:spLocks noGrp="1"/>
          </p:cNvSpPr>
          <p:nvPr>
            <p:ph type="title"/>
          </p:nvPr>
        </p:nvSpPr>
        <p:spPr>
          <a:xfrm>
            <a:off x="506186" y="2112461"/>
            <a:ext cx="3257549" cy="1861295"/>
          </a:xfrm>
        </p:spPr>
        <p:txBody>
          <a:bodyPr vert="horz" lIns="91440" tIns="45720" rIns="91440" bIns="45720" rtlCol="0" anchor="b">
            <a:normAutofit fontScale="90000"/>
          </a:bodyPr>
          <a:lstStyle/>
          <a:p>
            <a:pPr algn="ctr" defTabSz="914400"/>
            <a:r>
              <a:rPr lang="en-US" sz="3000" dirty="0"/>
              <a:t>Mere </a:t>
            </a:r>
            <a:r>
              <a:rPr lang="en-US" sz="3000" dirty="0" err="1"/>
              <a:t>kommunikation</a:t>
            </a:r>
            <a:r>
              <a:rPr lang="en-US" sz="3000" dirty="0"/>
              <a:t>, men </a:t>
            </a:r>
            <a:r>
              <a:rPr lang="en-US" sz="3000" dirty="0" err="1"/>
              <a:t>mindre</a:t>
            </a:r>
            <a:r>
              <a:rPr lang="en-US" sz="3000" dirty="0"/>
              <a:t> </a:t>
            </a:r>
            <a:r>
              <a:rPr lang="en-US" sz="3000" dirty="0" err="1"/>
              <a:t>samvær</a:t>
            </a:r>
            <a:r>
              <a:rPr lang="en-US" sz="3000" dirty="0"/>
              <a:t> – </a:t>
            </a:r>
            <a:r>
              <a:rPr lang="en-US" sz="3000" dirty="0" err="1"/>
              <a:t>og</a:t>
            </a:r>
            <a:r>
              <a:rPr lang="en-US" sz="3000" dirty="0"/>
              <a:t> </a:t>
            </a:r>
            <a:r>
              <a:rPr lang="en-US" sz="3000" dirty="0" err="1"/>
              <a:t>derfor</a:t>
            </a:r>
            <a:r>
              <a:rPr lang="en-US" sz="3000" dirty="0"/>
              <a:t> </a:t>
            </a:r>
            <a:r>
              <a:rPr lang="en-US" sz="3000" dirty="0" err="1"/>
              <a:t>bør</a:t>
            </a:r>
            <a:r>
              <a:rPr lang="en-US" sz="3000" dirty="0"/>
              <a:t> vi </a:t>
            </a:r>
            <a:r>
              <a:rPr lang="en-US" sz="3000" dirty="0" err="1"/>
              <a:t>være</a:t>
            </a:r>
            <a:r>
              <a:rPr lang="en-US" sz="3000" dirty="0"/>
              <a:t> mere </a:t>
            </a:r>
            <a:r>
              <a:rPr lang="en-US" sz="3000" dirty="0" err="1"/>
              <a:t>ambitiøse</a:t>
            </a:r>
            <a:r>
              <a:rPr lang="en-US" sz="3000" dirty="0"/>
              <a:t> </a:t>
            </a:r>
            <a:r>
              <a:rPr lang="en-US" sz="3000" dirty="0" err="1"/>
              <a:t>på</a:t>
            </a:r>
            <a:r>
              <a:rPr lang="en-US" sz="3000" dirty="0"/>
              <a:t> det </a:t>
            </a:r>
            <a:r>
              <a:rPr lang="en-US" sz="3000" dirty="0" err="1"/>
              <a:t>analoge</a:t>
            </a:r>
            <a:r>
              <a:rPr lang="en-US" sz="3000" dirty="0"/>
              <a:t> </a:t>
            </a:r>
            <a:r>
              <a:rPr lang="en-US" sz="3000" dirty="0" err="1"/>
              <a:t>fællesskabs</a:t>
            </a:r>
            <a:r>
              <a:rPr lang="en-US" sz="3000" dirty="0"/>
              <a:t> </a:t>
            </a:r>
            <a:r>
              <a:rPr lang="en-US" sz="3000" dirty="0" err="1"/>
              <a:t>vegne</a:t>
            </a:r>
            <a:br>
              <a:rPr lang="en-US" sz="3000" dirty="0"/>
            </a:br>
            <a:endParaRPr lang="en-US" sz="3000" dirty="0"/>
          </a:p>
        </p:txBody>
      </p:sp>
    </p:spTree>
    <p:extLst>
      <p:ext uri="{BB962C8B-B14F-4D97-AF65-F5344CB8AC3E}">
        <p14:creationId xmlns:p14="http://schemas.microsoft.com/office/powerpoint/2010/main" val="325967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187728B-DFB6-4EAF-931D-7182FAE5DEDB}"/>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5" name="Pladsholder til indhold 4" descr="Et billede, der indeholder person, udendørs, fortov, bygning&#10;&#10;Automatisk genereret beskrivelse">
            <a:extLst>
              <a:ext uri="{FF2B5EF4-FFF2-40B4-BE49-F238E27FC236}">
                <a16:creationId xmlns:a16="http://schemas.microsoft.com/office/drawing/2014/main" id="{492A8DBA-FE55-467F-9D1F-EF846858BBF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7" y="10"/>
            <a:ext cx="9143985" cy="5143493"/>
          </a:xfrm>
          <a:prstGeom prst="rect">
            <a:avLst/>
          </a:prstGeom>
        </p:spPr>
      </p:pic>
      <p:sp>
        <p:nvSpPr>
          <p:cNvPr id="7" name="Rektangel 6">
            <a:extLst>
              <a:ext uri="{FF2B5EF4-FFF2-40B4-BE49-F238E27FC236}">
                <a16:creationId xmlns:a16="http://schemas.microsoft.com/office/drawing/2014/main" id="{722D076A-DF22-43AE-B92A-79E64B920FEC}"/>
              </a:ext>
            </a:extLst>
          </p:cNvPr>
          <p:cNvSpPr/>
          <p:nvPr/>
        </p:nvSpPr>
        <p:spPr>
          <a:xfrm>
            <a:off x="0" y="7257"/>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8" name="Billede 7">
            <a:extLst>
              <a:ext uri="{FF2B5EF4-FFF2-40B4-BE49-F238E27FC236}">
                <a16:creationId xmlns:a16="http://schemas.microsoft.com/office/drawing/2014/main" id="{97481275-3B09-4209-A51C-64ED5E5688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F52BE1B2-E2B1-4754-968F-4EE00F3F92BD}"/>
              </a:ext>
            </a:extLst>
          </p:cNvPr>
          <p:cNvSpPr>
            <a:spLocks noGrp="1"/>
          </p:cNvSpPr>
          <p:nvPr>
            <p:ph type="title"/>
          </p:nvPr>
        </p:nvSpPr>
        <p:spPr>
          <a:xfrm>
            <a:off x="237174" y="2571750"/>
            <a:ext cx="2363152" cy="2362500"/>
          </a:xfrm>
          <a:prstGeom prst="ellipse">
            <a:avLst/>
          </a:prstGeom>
          <a:solidFill>
            <a:schemeClr val="accent2"/>
          </a:solidFill>
          <a:ln w="174625" cmpd="sng">
            <a:solidFill>
              <a:schemeClr val="bg1"/>
            </a:solidFill>
          </a:ln>
        </p:spPr>
        <p:txBody>
          <a:bodyPr vert="horz" lIns="68580" tIns="34290" rIns="68580" bIns="34290" rtlCol="0" anchor="ctr">
            <a:normAutofit/>
          </a:bodyPr>
          <a:lstStyle/>
          <a:p>
            <a:pPr algn="ctr"/>
            <a:r>
              <a:rPr lang="da-DK" sz="1650" dirty="0">
                <a:solidFill>
                  <a:schemeClr val="bg1"/>
                </a:solidFill>
                <a:latin typeface="Gill Sans MT" panose="020B0502020104020203" pitchFamily="34" charset="0"/>
              </a:rPr>
              <a:t>Legemestrene</a:t>
            </a:r>
            <a:r>
              <a:rPr lang="en-US" sz="1650" dirty="0">
                <a:solidFill>
                  <a:schemeClr val="bg1"/>
                </a:solidFill>
                <a:latin typeface="Gill Sans MT" panose="020B0502020104020203" pitchFamily="34" charset="0"/>
              </a:rPr>
              <a:t> og kulturbærerne er </a:t>
            </a:r>
            <a:r>
              <a:rPr lang="en-US" sz="1650" dirty="0" err="1">
                <a:solidFill>
                  <a:schemeClr val="bg1"/>
                </a:solidFill>
                <a:latin typeface="Gill Sans MT" panose="020B0502020104020203" pitchFamily="34" charset="0"/>
              </a:rPr>
              <a:t>forsvundet</a:t>
            </a:r>
            <a:r>
              <a:rPr lang="en-US" sz="1650" dirty="0">
                <a:solidFill>
                  <a:schemeClr val="bg1"/>
                </a:solidFill>
                <a:latin typeface="Gill Sans MT" panose="020B0502020104020203" pitchFamily="34" charset="0"/>
              </a:rPr>
              <a:t>… </a:t>
            </a:r>
            <a:r>
              <a:rPr lang="en-US" sz="1650" dirty="0" err="1">
                <a:solidFill>
                  <a:schemeClr val="bg1"/>
                </a:solidFill>
                <a:latin typeface="Gill Sans MT" panose="020B0502020104020203" pitchFamily="34" charset="0"/>
              </a:rPr>
              <a:t>eller</a:t>
            </a:r>
            <a:r>
              <a:rPr lang="en-US" sz="1650" dirty="0">
                <a:solidFill>
                  <a:schemeClr val="bg1"/>
                </a:solidFill>
                <a:latin typeface="Gill Sans MT" panose="020B0502020104020203" pitchFamily="34" charset="0"/>
              </a:rPr>
              <a:t> </a:t>
            </a:r>
            <a:r>
              <a:rPr lang="en-US" sz="1650" dirty="0" err="1">
                <a:solidFill>
                  <a:schemeClr val="bg1"/>
                </a:solidFill>
                <a:latin typeface="Gill Sans MT" panose="020B0502020104020203" pitchFamily="34" charset="0"/>
              </a:rPr>
              <a:t>findes</a:t>
            </a:r>
            <a:r>
              <a:rPr lang="en-US" sz="1650" dirty="0">
                <a:solidFill>
                  <a:schemeClr val="bg1"/>
                </a:solidFill>
                <a:latin typeface="Gill Sans MT" panose="020B0502020104020203" pitchFamily="34" charset="0"/>
              </a:rPr>
              <a:t> de bare </a:t>
            </a:r>
            <a:r>
              <a:rPr lang="en-US" sz="1650" dirty="0" err="1">
                <a:solidFill>
                  <a:schemeClr val="bg1"/>
                </a:solidFill>
                <a:latin typeface="Gill Sans MT" panose="020B0502020104020203" pitchFamily="34" charset="0"/>
              </a:rPr>
              <a:t>på</a:t>
            </a:r>
            <a:r>
              <a:rPr lang="en-US" sz="1650" dirty="0">
                <a:solidFill>
                  <a:schemeClr val="bg1"/>
                </a:solidFill>
                <a:latin typeface="Gill Sans MT" panose="020B0502020104020203" pitchFamily="34" charset="0"/>
              </a:rPr>
              <a:t> </a:t>
            </a:r>
            <a:r>
              <a:rPr lang="en-US" sz="1650" dirty="0" err="1">
                <a:solidFill>
                  <a:schemeClr val="bg1"/>
                </a:solidFill>
                <a:latin typeface="Gill Sans MT" panose="020B0502020104020203" pitchFamily="34" charset="0"/>
              </a:rPr>
              <a:t>nogle</a:t>
            </a:r>
            <a:r>
              <a:rPr lang="en-US" sz="1650" dirty="0">
                <a:solidFill>
                  <a:schemeClr val="bg1"/>
                </a:solidFill>
                <a:latin typeface="Gill Sans MT" panose="020B0502020104020203" pitchFamily="34" charset="0"/>
              </a:rPr>
              <a:t> </a:t>
            </a:r>
            <a:r>
              <a:rPr lang="en-US" sz="1650" dirty="0" err="1">
                <a:solidFill>
                  <a:schemeClr val="bg1"/>
                </a:solidFill>
                <a:latin typeface="Gill Sans MT" panose="020B0502020104020203" pitchFamily="34" charset="0"/>
              </a:rPr>
              <a:t>andre</a:t>
            </a:r>
            <a:r>
              <a:rPr lang="en-US" sz="1650" dirty="0">
                <a:solidFill>
                  <a:schemeClr val="bg1"/>
                </a:solidFill>
                <a:latin typeface="Gill Sans MT" panose="020B0502020104020203" pitchFamily="34" charset="0"/>
              </a:rPr>
              <a:t> </a:t>
            </a:r>
            <a:r>
              <a:rPr lang="en-US" sz="1650" dirty="0" err="1">
                <a:solidFill>
                  <a:schemeClr val="bg1"/>
                </a:solidFill>
                <a:latin typeface="Gill Sans MT" panose="020B0502020104020203" pitchFamily="34" charset="0"/>
              </a:rPr>
              <a:t>arenaer</a:t>
            </a:r>
            <a:r>
              <a:rPr lang="en-US" sz="1650" dirty="0">
                <a:solidFill>
                  <a:schemeClr val="bg1"/>
                </a:solidFill>
                <a:latin typeface="Gill Sans MT" panose="020B0502020104020203" pitchFamily="34" charset="0"/>
              </a:rPr>
              <a:t>…?</a:t>
            </a:r>
          </a:p>
        </p:txBody>
      </p:sp>
    </p:spTree>
    <p:extLst>
      <p:ext uri="{BB962C8B-B14F-4D97-AF65-F5344CB8AC3E}">
        <p14:creationId xmlns:p14="http://schemas.microsoft.com/office/powerpoint/2010/main" val="149138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A6ADD71-5142-4194-BF3D-42C9D5E99071}"/>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4" name="Billede 3">
            <a:extLst>
              <a:ext uri="{FF2B5EF4-FFF2-40B4-BE49-F238E27FC236}">
                <a16:creationId xmlns:a16="http://schemas.microsoft.com/office/drawing/2014/main" id="{ED711B28-A2CC-7443-B001-7FB0498FC9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3985" cy="5143493"/>
          </a:xfrm>
          <a:prstGeom prst="rect">
            <a:avLst/>
          </a:prstGeom>
        </p:spPr>
      </p:pic>
      <p:sp>
        <p:nvSpPr>
          <p:cNvPr id="9" name="Rektangel 8">
            <a:extLst>
              <a:ext uri="{FF2B5EF4-FFF2-40B4-BE49-F238E27FC236}">
                <a16:creationId xmlns:a16="http://schemas.microsoft.com/office/drawing/2014/main" id="{51566A54-6DA7-4231-98D2-C46B79A28498}"/>
              </a:ext>
            </a:extLst>
          </p:cNvPr>
          <p:cNvSpPr/>
          <p:nvPr/>
        </p:nvSpPr>
        <p:spPr>
          <a:xfrm>
            <a:off x="-15" y="254970"/>
            <a:ext cx="9144000" cy="51435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10" name="Billede 9">
            <a:extLst>
              <a:ext uri="{FF2B5EF4-FFF2-40B4-BE49-F238E27FC236}">
                <a16:creationId xmlns:a16="http://schemas.microsoft.com/office/drawing/2014/main" id="{B6EE80B7-DE29-4B42-80F4-D6D3E55BF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53250" name="Titel 1">
            <a:extLst>
              <a:ext uri="{FF2B5EF4-FFF2-40B4-BE49-F238E27FC236}">
                <a16:creationId xmlns:a16="http://schemas.microsoft.com/office/drawing/2014/main" id="{C383679A-7ED7-4D83-BB46-A55D470C50B3}"/>
              </a:ext>
            </a:extLst>
          </p:cNvPr>
          <p:cNvSpPr>
            <a:spLocks noGrp="1"/>
          </p:cNvSpPr>
          <p:nvPr>
            <p:ph type="title"/>
          </p:nvPr>
        </p:nvSpPr>
        <p:spPr>
          <a:xfrm>
            <a:off x="582216" y="4407842"/>
            <a:ext cx="8408194" cy="558627"/>
          </a:xfrm>
          <a:prstGeom prst="ellipse">
            <a:avLst/>
          </a:prstGeom>
        </p:spPr>
        <p:txBody>
          <a:bodyPr vert="horz" lIns="91440" tIns="45720" rIns="91440" bIns="45720" rtlCol="0" anchor="ctr">
            <a:noAutofit/>
          </a:bodyPr>
          <a:lstStyle/>
          <a:p>
            <a:pPr algn="ctr" defTabSz="914378">
              <a:defRPr/>
            </a:pPr>
            <a:r>
              <a:rPr lang="en-US" altLang="da-DK" sz="3000" dirty="0">
                <a:effectLst>
                  <a:outerShdw blurRad="38100" dist="38100" dir="2700000" algn="tl">
                    <a:srgbClr val="000000">
                      <a:alpha val="43137"/>
                    </a:srgbClr>
                  </a:outerShdw>
                </a:effectLst>
                <a:highlight>
                  <a:srgbClr val="000000"/>
                </a:highlight>
                <a:latin typeface="Gill Sans MT" panose="020B0502020104020203" pitchFamily="34" charset="0"/>
              </a:rPr>
              <a:t>Man vokser op med venner, der er lige så ”dumme”/kloge som </a:t>
            </a:r>
            <a:r>
              <a:rPr lang="en-US" altLang="da-DK" sz="3000" dirty="0" err="1">
                <a:effectLst>
                  <a:outerShdw blurRad="38100" dist="38100" dir="2700000" algn="tl">
                    <a:srgbClr val="000000">
                      <a:alpha val="43137"/>
                    </a:srgbClr>
                  </a:outerShdw>
                </a:effectLst>
                <a:highlight>
                  <a:srgbClr val="000000"/>
                </a:highlight>
                <a:latin typeface="Gill Sans MT" panose="020B0502020104020203" pitchFamily="34" charset="0"/>
              </a:rPr>
              <a:t>en</a:t>
            </a:r>
            <a:r>
              <a:rPr lang="en-US" altLang="da-DK" sz="3000" dirty="0">
                <a:effectLst>
                  <a:outerShdw blurRad="38100" dist="38100" dir="2700000" algn="tl">
                    <a:srgbClr val="000000">
                      <a:alpha val="43137"/>
                    </a:srgbClr>
                  </a:outerShdw>
                </a:effectLst>
                <a:highlight>
                  <a:srgbClr val="000000"/>
                </a:highlight>
                <a:latin typeface="Gill Sans MT" panose="020B0502020104020203" pitchFamily="34" charset="0"/>
              </a:rPr>
              <a:t> </a:t>
            </a:r>
            <a:r>
              <a:rPr lang="en-US" altLang="da-DK" sz="3000" dirty="0" err="1">
                <a:effectLst>
                  <a:outerShdw blurRad="38100" dist="38100" dir="2700000" algn="tl">
                    <a:srgbClr val="000000">
                      <a:alpha val="43137"/>
                    </a:srgbClr>
                  </a:outerShdw>
                </a:effectLst>
                <a:highlight>
                  <a:srgbClr val="000000"/>
                </a:highlight>
                <a:latin typeface="Gill Sans MT" panose="020B0502020104020203" pitchFamily="34" charset="0"/>
              </a:rPr>
              <a:t>selv</a:t>
            </a:r>
            <a:r>
              <a:rPr lang="en-US" altLang="da-DK" sz="3000" dirty="0">
                <a:effectLst>
                  <a:outerShdw blurRad="38100" dist="38100" dir="2700000" algn="tl">
                    <a:srgbClr val="000000">
                      <a:alpha val="43137"/>
                    </a:srgbClr>
                  </a:outerShdw>
                </a:effectLst>
                <a:highlight>
                  <a:srgbClr val="000000"/>
                </a:highlight>
                <a:latin typeface="Gill Sans MT" panose="020B0502020104020203" pitchFamily="34" charset="0"/>
              </a:rPr>
              <a:t>!</a:t>
            </a:r>
            <a:r>
              <a:rPr lang="en-US" altLang="da-DK" sz="3000" dirty="0">
                <a:solidFill>
                  <a:schemeClr val="bg1"/>
                </a:solidFill>
                <a:effectLst>
                  <a:outerShdw blurRad="38100" dist="38100" dir="2700000" algn="tl">
                    <a:srgbClr val="000000">
                      <a:alpha val="43137"/>
                    </a:srgbClr>
                  </a:outerShdw>
                </a:effectLst>
                <a:highlight>
                  <a:srgbClr val="000000"/>
                </a:highlight>
                <a:latin typeface="Gill Sans MT" panose="020B0502020104020203" pitchFamily="34" charset="0"/>
              </a:rPr>
              <a:t>!</a:t>
            </a:r>
          </a:p>
        </p:txBody>
      </p:sp>
    </p:spTree>
    <p:extLst>
      <p:ext uri="{BB962C8B-B14F-4D97-AF65-F5344CB8AC3E}">
        <p14:creationId xmlns:p14="http://schemas.microsoft.com/office/powerpoint/2010/main" val="20869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3250"/>
                                        </p:tgtEl>
                                        <p:attrNameLst>
                                          <p:attrName>style.visibility</p:attrName>
                                        </p:attrNameLst>
                                      </p:cBhvr>
                                      <p:to>
                                        <p:strVal val="visible"/>
                                      </p:to>
                                    </p:set>
                                    <p:animEffect transition="in" filter="fade">
                                      <p:cBhvr>
                                        <p:cTn id="7" dur="7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72BF783-FD33-4AB2-BC9C-A4D72F1DFC2E}"/>
              </a:ext>
            </a:extLst>
          </p:cNvPr>
          <p:cNvGraphicFramePr/>
          <p:nvPr>
            <p:extLst>
              <p:ext uri="{D42A27DB-BD31-4B8C-83A1-F6EECF244321}">
                <p14:modId xmlns:p14="http://schemas.microsoft.com/office/powerpoint/2010/main" val="2621112910"/>
              </p:ext>
            </p:extLst>
          </p:nvPr>
        </p:nvGraphicFramePr>
        <p:xfrm>
          <a:off x="1025237" y="193963"/>
          <a:ext cx="7225145" cy="471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Lige pilforbindelse 5">
            <a:extLst>
              <a:ext uri="{FF2B5EF4-FFF2-40B4-BE49-F238E27FC236}">
                <a16:creationId xmlns:a16="http://schemas.microsoft.com/office/drawing/2014/main" id="{F36CE860-4971-4E02-9877-A2FE64696129}"/>
              </a:ext>
            </a:extLst>
          </p:cNvPr>
          <p:cNvCxnSpPr/>
          <p:nvPr/>
        </p:nvCxnSpPr>
        <p:spPr>
          <a:xfrm>
            <a:off x="9601200" y="132310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164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E397A1-82A3-4A31-84FE-5411742872E0}"/>
              </a:ext>
            </a:extLst>
          </p:cNvPr>
          <p:cNvSpPr/>
          <p:nvPr/>
        </p:nvSpPr>
        <p:spPr>
          <a:xfrm>
            <a:off x="1" y="0"/>
            <a:ext cx="9144000" cy="51435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da-DK" sz="900">
                <a:latin typeface="Times New Roman" panose="02020603050405020304" pitchFamily="18" charset="0"/>
                <a:ea typeface="Times New Roman" panose="02020603050405020304" pitchFamily="18" charset="0"/>
              </a:rPr>
              <a:t> </a:t>
            </a:r>
          </a:p>
        </p:txBody>
      </p:sp>
      <p:pic>
        <p:nvPicPr>
          <p:cNvPr id="6146" name="Picture 2" descr="Other head-up-your-ass">
            <a:extLst>
              <a:ext uri="{FF2B5EF4-FFF2-40B4-BE49-F238E27FC236}">
                <a16:creationId xmlns:a16="http://schemas.microsoft.com/office/drawing/2014/main" id="{C4108970-2320-41B3-BD70-441A8CAF6EF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45486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523B3C10-C7CB-4CDB-8F96-4BC6338D6D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7867867" y="177031"/>
            <a:ext cx="981359" cy="599417"/>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D6FB16F4-E7D5-46BE-A44F-06C87795D335}"/>
              </a:ext>
            </a:extLst>
          </p:cNvPr>
          <p:cNvSpPr>
            <a:spLocks noGrp="1"/>
          </p:cNvSpPr>
          <p:nvPr>
            <p:ph type="title"/>
          </p:nvPr>
        </p:nvSpPr>
        <p:spPr>
          <a:xfrm>
            <a:off x="5281392" y="2208067"/>
            <a:ext cx="3027250" cy="1790700"/>
          </a:xfrm>
        </p:spPr>
        <p:txBody>
          <a:bodyPr vert="horz" lIns="91440" tIns="45720" rIns="91440" bIns="45720" rtlCol="0" anchor="t">
            <a:normAutofit/>
          </a:bodyPr>
          <a:lstStyle/>
          <a:p>
            <a:pPr algn="ctr" defTabSz="914355"/>
            <a:r>
              <a:rPr lang="en-US" sz="3000" b="1" i="1" dirty="0">
                <a:solidFill>
                  <a:srgbClr val="EE897E"/>
                </a:solidFill>
                <a:latin typeface="Gill Sans MT" panose="020B0502020104020203" pitchFamily="34" charset="0"/>
              </a:rPr>
              <a:t>Der er </a:t>
            </a:r>
            <a:r>
              <a:rPr lang="en-US" sz="3000" b="1" i="1" dirty="0" err="1">
                <a:solidFill>
                  <a:srgbClr val="EE897E"/>
                </a:solidFill>
                <a:latin typeface="Gill Sans MT" panose="020B0502020104020203" pitchFamily="34" charset="0"/>
              </a:rPr>
              <a:t>brug</a:t>
            </a:r>
            <a:r>
              <a:rPr lang="en-US" sz="3000" b="1" i="1" dirty="0">
                <a:solidFill>
                  <a:srgbClr val="EE897E"/>
                </a:solidFill>
                <a:latin typeface="Gill Sans MT" panose="020B0502020104020203" pitchFamily="34" charset="0"/>
              </a:rPr>
              <a:t> for </a:t>
            </a:r>
            <a:r>
              <a:rPr lang="en-US" sz="3000" b="1" i="1" dirty="0" err="1">
                <a:solidFill>
                  <a:srgbClr val="EE897E"/>
                </a:solidFill>
                <a:latin typeface="Gill Sans MT" panose="020B0502020104020203" pitchFamily="34" charset="0"/>
              </a:rPr>
              <a:t>en</a:t>
            </a:r>
            <a:r>
              <a:rPr lang="en-US" sz="3000" b="1" i="1" dirty="0">
                <a:solidFill>
                  <a:srgbClr val="EE897E"/>
                </a:solidFill>
                <a:latin typeface="Gill Sans MT" panose="020B0502020104020203" pitchFamily="34" charset="0"/>
              </a:rPr>
              <a:t> </a:t>
            </a:r>
            <a:r>
              <a:rPr lang="en-US" sz="3000" b="1" i="1" dirty="0" err="1">
                <a:solidFill>
                  <a:srgbClr val="EE897E"/>
                </a:solidFill>
                <a:latin typeface="Gill Sans MT" panose="020B0502020104020203" pitchFamily="34" charset="0"/>
              </a:rPr>
              <a:t>bevægelse</a:t>
            </a:r>
            <a:r>
              <a:rPr lang="en-US" sz="3000" b="1" i="1" dirty="0">
                <a:solidFill>
                  <a:srgbClr val="EE897E"/>
                </a:solidFill>
                <a:latin typeface="Gill Sans MT" panose="020B0502020104020203" pitchFamily="34" charset="0"/>
              </a:rPr>
              <a:t> </a:t>
            </a:r>
            <a:r>
              <a:rPr lang="en-US" sz="3000" b="1" i="1" dirty="0" err="1">
                <a:solidFill>
                  <a:srgbClr val="EE897E"/>
                </a:solidFill>
                <a:latin typeface="Gill Sans MT" panose="020B0502020104020203" pitchFamily="34" charset="0"/>
              </a:rPr>
              <a:t>udad</a:t>
            </a:r>
            <a:r>
              <a:rPr lang="en-US" sz="3000" b="1" i="1" dirty="0">
                <a:solidFill>
                  <a:srgbClr val="EE897E"/>
                </a:solidFill>
                <a:latin typeface="Gill Sans MT" panose="020B0502020104020203" pitchFamily="34" charset="0"/>
              </a:rPr>
              <a:t>…..</a:t>
            </a:r>
          </a:p>
        </p:txBody>
      </p:sp>
    </p:spTree>
    <p:extLst>
      <p:ext uri="{BB962C8B-B14F-4D97-AF65-F5344CB8AC3E}">
        <p14:creationId xmlns:p14="http://schemas.microsoft.com/office/powerpoint/2010/main" val="426057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044A9-2813-FB09-0DD5-657B914BCB0F}"/>
              </a:ext>
            </a:extLst>
          </p:cNvPr>
          <p:cNvSpPr>
            <a:spLocks noGrp="1"/>
          </p:cNvSpPr>
          <p:nvPr>
            <p:ph type="title"/>
          </p:nvPr>
        </p:nvSpPr>
        <p:spPr>
          <a:xfrm>
            <a:off x="580056" y="744070"/>
            <a:ext cx="2712684" cy="2096370"/>
          </a:xfrm>
        </p:spPr>
        <p:txBody>
          <a:bodyPr vert="horz" lIns="91440" tIns="45720" rIns="91440" bIns="45720" rtlCol="0" anchor="b">
            <a:normAutofit/>
          </a:bodyPr>
          <a:lstStyle/>
          <a:p>
            <a:pPr algn="ctr" defTabSz="914400"/>
            <a:r>
              <a:rPr lang="en-US" sz="2300" kern="1200" dirty="0">
                <a:solidFill>
                  <a:schemeClr val="tx1"/>
                </a:solidFill>
                <a:latin typeface="+mj-lt"/>
                <a:ea typeface="+mj-ea"/>
                <a:cs typeface="+mj-cs"/>
              </a:rPr>
              <a:t>Kan </a:t>
            </a:r>
            <a:r>
              <a:rPr lang="en-US" sz="2300" dirty="0" err="1"/>
              <a:t>fritidslivet</a:t>
            </a:r>
            <a:r>
              <a:rPr lang="en-US" sz="2300" kern="1200" dirty="0">
                <a:solidFill>
                  <a:schemeClr val="tx1"/>
                </a:solidFill>
                <a:latin typeface="+mj-lt"/>
                <a:ea typeface="+mj-ea"/>
                <a:cs typeface="+mj-cs"/>
              </a:rPr>
              <a:t> </a:t>
            </a:r>
            <a:r>
              <a:rPr lang="en-US" sz="2300" kern="1200" dirty="0" err="1">
                <a:solidFill>
                  <a:schemeClr val="tx1"/>
                </a:solidFill>
                <a:latin typeface="+mj-lt"/>
                <a:ea typeface="+mj-ea"/>
                <a:cs typeface="+mj-cs"/>
              </a:rPr>
              <a:t>noget</a:t>
            </a:r>
            <a:r>
              <a:rPr lang="en-US" sz="2300" kern="1200" dirty="0">
                <a:solidFill>
                  <a:schemeClr val="tx1"/>
                </a:solidFill>
                <a:latin typeface="+mj-lt"/>
                <a:ea typeface="+mj-ea"/>
                <a:cs typeface="+mj-cs"/>
              </a:rPr>
              <a:t> I forhold </a:t>
            </a:r>
            <a:r>
              <a:rPr lang="en-US" sz="2300" kern="1200" dirty="0" err="1">
                <a:solidFill>
                  <a:schemeClr val="tx1"/>
                </a:solidFill>
                <a:latin typeface="+mj-lt"/>
                <a:ea typeface="+mj-ea"/>
                <a:cs typeface="+mj-cs"/>
              </a:rPr>
              <a:t>til</a:t>
            </a:r>
            <a:r>
              <a:rPr lang="en-US" sz="2300" kern="1200" dirty="0">
                <a:solidFill>
                  <a:schemeClr val="tx1"/>
                </a:solidFill>
                <a:latin typeface="+mj-lt"/>
                <a:ea typeface="+mj-ea"/>
                <a:cs typeface="+mj-cs"/>
              </a:rPr>
              <a:t> at </a:t>
            </a:r>
            <a:r>
              <a:rPr lang="en-US" sz="2300" kern="1200" dirty="0" err="1">
                <a:solidFill>
                  <a:schemeClr val="tx1"/>
                </a:solidFill>
                <a:latin typeface="+mj-lt"/>
                <a:ea typeface="+mj-ea"/>
                <a:cs typeface="+mj-cs"/>
              </a:rPr>
              <a:t>få</a:t>
            </a:r>
            <a:r>
              <a:rPr lang="en-US" sz="2300" kern="1200" dirty="0">
                <a:solidFill>
                  <a:schemeClr val="tx1"/>
                </a:solidFill>
                <a:latin typeface="+mj-lt"/>
                <a:ea typeface="+mj-ea"/>
                <a:cs typeface="+mj-cs"/>
              </a:rPr>
              <a:t> </a:t>
            </a:r>
            <a:r>
              <a:rPr lang="en-US" sz="2300" kern="1200" dirty="0" err="1">
                <a:solidFill>
                  <a:schemeClr val="tx1"/>
                </a:solidFill>
                <a:latin typeface="+mj-lt"/>
                <a:ea typeface="+mj-ea"/>
                <a:cs typeface="+mj-cs"/>
              </a:rPr>
              <a:t>unge</a:t>
            </a:r>
            <a:r>
              <a:rPr lang="en-US" sz="2300" kern="1200" dirty="0">
                <a:solidFill>
                  <a:schemeClr val="tx1"/>
                </a:solidFill>
                <a:latin typeface="+mj-lt"/>
                <a:ea typeface="+mj-ea"/>
                <a:cs typeface="+mj-cs"/>
              </a:rPr>
              <a:t> </a:t>
            </a:r>
            <a:r>
              <a:rPr lang="en-US" sz="2300" kern="1200" dirty="0" err="1">
                <a:solidFill>
                  <a:schemeClr val="tx1"/>
                </a:solidFill>
                <a:latin typeface="+mj-lt"/>
                <a:ea typeface="+mj-ea"/>
                <a:cs typeface="+mj-cs"/>
              </a:rPr>
              <a:t>til</a:t>
            </a:r>
            <a:r>
              <a:rPr lang="en-US" sz="2300" kern="1200" dirty="0">
                <a:solidFill>
                  <a:schemeClr val="tx1"/>
                </a:solidFill>
                <a:latin typeface="+mj-lt"/>
                <a:ea typeface="+mj-ea"/>
                <a:cs typeface="+mj-cs"/>
              </a:rPr>
              <a:t> at </a:t>
            </a:r>
            <a:r>
              <a:rPr lang="en-US" sz="2300" kern="1200" dirty="0" err="1">
                <a:solidFill>
                  <a:schemeClr val="tx1"/>
                </a:solidFill>
                <a:latin typeface="+mj-lt"/>
                <a:ea typeface="+mj-ea"/>
                <a:cs typeface="+mj-cs"/>
              </a:rPr>
              <a:t>kigge</a:t>
            </a:r>
            <a:r>
              <a:rPr lang="en-US" sz="2300" kern="1200" dirty="0">
                <a:solidFill>
                  <a:schemeClr val="tx1"/>
                </a:solidFill>
                <a:latin typeface="+mj-lt"/>
                <a:ea typeface="+mj-ea"/>
                <a:cs typeface="+mj-cs"/>
              </a:rPr>
              <a:t> </a:t>
            </a:r>
            <a:r>
              <a:rPr lang="en-US" sz="2300" kern="1200" dirty="0" err="1">
                <a:solidFill>
                  <a:schemeClr val="tx1"/>
                </a:solidFill>
                <a:latin typeface="+mj-lt"/>
                <a:ea typeface="+mj-ea"/>
                <a:cs typeface="+mj-cs"/>
              </a:rPr>
              <a:t>mindre</a:t>
            </a:r>
            <a:r>
              <a:rPr lang="en-US" sz="2300" dirty="0"/>
              <a:t> “</a:t>
            </a:r>
            <a:r>
              <a:rPr lang="en-US" sz="2300" dirty="0" err="1"/>
              <a:t>indad</a:t>
            </a:r>
            <a:r>
              <a:rPr lang="en-US" sz="2300" dirty="0"/>
              <a:t>” og I </a:t>
            </a:r>
            <a:r>
              <a:rPr lang="en-US" sz="2300" dirty="0" err="1"/>
              <a:t>stedet</a:t>
            </a:r>
            <a:r>
              <a:rPr lang="en-US" sz="2300" dirty="0"/>
              <a:t> </a:t>
            </a:r>
            <a:r>
              <a:rPr lang="en-US" sz="2300" dirty="0" err="1"/>
              <a:t>kigge</a:t>
            </a:r>
            <a:r>
              <a:rPr lang="en-US" sz="2300" dirty="0"/>
              <a:t> mere </a:t>
            </a:r>
            <a:r>
              <a:rPr lang="en-US" sz="2300" dirty="0" err="1"/>
              <a:t>udad</a:t>
            </a:r>
            <a:r>
              <a:rPr lang="en-US" sz="2300" dirty="0"/>
              <a:t>?</a:t>
            </a:r>
            <a:endParaRPr lang="en-US" sz="2300" kern="1200" dirty="0">
              <a:solidFill>
                <a:schemeClr val="tx1"/>
              </a:solidFill>
              <a:latin typeface="+mj-lt"/>
              <a:ea typeface="+mj-ea"/>
              <a:cs typeface="+mj-cs"/>
            </a:endParaRPr>
          </a:p>
        </p:txBody>
      </p:sp>
      <p:pic>
        <p:nvPicPr>
          <p:cNvPr id="5" name="Pladsholder til indhold 4" descr="Et billede, der indeholder tekst, bordservice, plade, clipart&#10;&#10;Automatisk genereret beskrivelse">
            <a:extLst>
              <a:ext uri="{FF2B5EF4-FFF2-40B4-BE49-F238E27FC236}">
                <a16:creationId xmlns:a16="http://schemas.microsoft.com/office/drawing/2014/main" id="{5FC17823-D493-FE4F-B5F4-1173DD8DFA3C}"/>
              </a:ext>
            </a:extLst>
          </p:cNvPr>
          <p:cNvPicPr>
            <a:picLocks noGrp="1" noChangeAspect="1"/>
          </p:cNvPicPr>
          <p:nvPr>
            <p:ph idx="1"/>
          </p:nvPr>
        </p:nvPicPr>
        <p:blipFill>
          <a:blip r:embed="rId2"/>
          <a:stretch>
            <a:fillRect/>
          </a:stretch>
        </p:blipFill>
        <p:spPr>
          <a:xfrm>
            <a:off x="4767270" y="434053"/>
            <a:ext cx="3590573" cy="4252912"/>
          </a:xfrm>
          <a:prstGeom prst="rect">
            <a:avLst/>
          </a:prstGeom>
        </p:spPr>
      </p:pic>
    </p:spTree>
    <p:extLst>
      <p:ext uri="{BB962C8B-B14F-4D97-AF65-F5344CB8AC3E}">
        <p14:creationId xmlns:p14="http://schemas.microsoft.com/office/powerpoint/2010/main" val="269426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7C63D-63BD-4D31-8372-CD80591CA15A}"/>
              </a:ext>
            </a:extLst>
          </p:cNvPr>
          <p:cNvSpPr>
            <a:spLocks noGrp="1"/>
          </p:cNvSpPr>
          <p:nvPr>
            <p:ph type="title"/>
          </p:nvPr>
        </p:nvSpPr>
        <p:spPr>
          <a:xfrm>
            <a:off x="1077686" y="273844"/>
            <a:ext cx="6735535" cy="994172"/>
          </a:xfrm>
        </p:spPr>
        <p:txBody>
          <a:bodyPr>
            <a:normAutofit/>
          </a:bodyPr>
          <a:lstStyle/>
          <a:p>
            <a:pPr algn="ctr">
              <a:lnSpc>
                <a:spcPct val="90000"/>
              </a:lnSpc>
            </a:pPr>
            <a:r>
              <a:rPr lang="da-DK" sz="2325" dirty="0"/>
              <a:t>Lærer man noget af, at gå til fodbold, musik, klub eller </a:t>
            </a:r>
            <a:r>
              <a:rPr lang="da-DK" sz="2325" dirty="0" err="1"/>
              <a:t>hestning</a:t>
            </a:r>
            <a:r>
              <a:rPr lang="da-DK" sz="2325" dirty="0"/>
              <a:t>?  (Haugegaard &amp; Østergaard 2020)</a:t>
            </a:r>
          </a:p>
        </p:txBody>
      </p:sp>
      <p:graphicFrame>
        <p:nvGraphicFramePr>
          <p:cNvPr id="4" name="Pladsholder til indhold 3">
            <a:extLst>
              <a:ext uri="{FF2B5EF4-FFF2-40B4-BE49-F238E27FC236}">
                <a16:creationId xmlns:a16="http://schemas.microsoft.com/office/drawing/2014/main" id="{34CFBA6E-B9B0-459F-BF5D-474CD5E12A8F}"/>
              </a:ext>
            </a:extLst>
          </p:cNvPr>
          <p:cNvGraphicFramePr>
            <a:graphicFrameLocks noGrp="1"/>
          </p:cNvGraphicFramePr>
          <p:nvPr>
            <p:ph idx="1"/>
            <p:extLst>
              <p:ext uri="{D42A27DB-BD31-4B8C-83A1-F6EECF244321}">
                <p14:modId xmlns:p14="http://schemas.microsoft.com/office/powerpoint/2010/main" val="1492097663"/>
              </p:ext>
            </p:extLst>
          </p:nvPr>
        </p:nvGraphicFramePr>
        <p:xfrm>
          <a:off x="860425" y="1419623"/>
          <a:ext cx="7416008" cy="3108446"/>
        </p:xfrm>
        <a:graphic>
          <a:graphicData uri="http://schemas.openxmlformats.org/drawingml/2006/table">
            <a:tbl>
              <a:tblPr firstRow="1" firstCol="1" bandRow="1">
                <a:noFill/>
                <a:tableStyleId>{5C22544A-7EE6-4342-B048-85BDC9FD1C3A}</a:tableStyleId>
              </a:tblPr>
              <a:tblGrid>
                <a:gridCol w="1309248">
                  <a:extLst>
                    <a:ext uri="{9D8B030D-6E8A-4147-A177-3AD203B41FA5}">
                      <a16:colId xmlns:a16="http://schemas.microsoft.com/office/drawing/2014/main" val="1486437055"/>
                    </a:ext>
                  </a:extLst>
                </a:gridCol>
                <a:gridCol w="1569602">
                  <a:extLst>
                    <a:ext uri="{9D8B030D-6E8A-4147-A177-3AD203B41FA5}">
                      <a16:colId xmlns:a16="http://schemas.microsoft.com/office/drawing/2014/main" val="2534671116"/>
                    </a:ext>
                  </a:extLst>
                </a:gridCol>
                <a:gridCol w="1514528">
                  <a:extLst>
                    <a:ext uri="{9D8B030D-6E8A-4147-A177-3AD203B41FA5}">
                      <a16:colId xmlns:a16="http://schemas.microsoft.com/office/drawing/2014/main" val="2903745093"/>
                    </a:ext>
                  </a:extLst>
                </a:gridCol>
                <a:gridCol w="1073938">
                  <a:extLst>
                    <a:ext uri="{9D8B030D-6E8A-4147-A177-3AD203B41FA5}">
                      <a16:colId xmlns:a16="http://schemas.microsoft.com/office/drawing/2014/main" val="592230011"/>
                    </a:ext>
                  </a:extLst>
                </a:gridCol>
                <a:gridCol w="1948692">
                  <a:extLst>
                    <a:ext uri="{9D8B030D-6E8A-4147-A177-3AD203B41FA5}">
                      <a16:colId xmlns:a16="http://schemas.microsoft.com/office/drawing/2014/main" val="3532254718"/>
                    </a:ext>
                  </a:extLst>
                </a:gridCol>
              </a:tblGrid>
              <a:tr h="487297">
                <a:tc>
                  <a:txBody>
                    <a:bodyPr/>
                    <a:lstStyle/>
                    <a:p>
                      <a:pPr algn="r">
                        <a:lnSpc>
                          <a:spcPct val="107000"/>
                        </a:lnSpc>
                        <a:spcAft>
                          <a:spcPts val="0"/>
                        </a:spcAft>
                      </a:pPr>
                      <a:r>
                        <a:rPr lang="da-DK" sz="1100" b="1">
                          <a:solidFill>
                            <a:schemeClr val="tx1">
                              <a:lumMod val="75000"/>
                              <a:lumOff val="25000"/>
                            </a:schemeClr>
                          </a:solidFill>
                          <a:effectLst/>
                        </a:rPr>
                        <a:t>Aktivitet </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solidFill>
                          <a:effectLst/>
                        </a:rPr>
                        <a:t>Går til vilkårlig fritidsaktivitet</a:t>
                      </a:r>
                      <a:endParaRPr lang="da-DK" sz="11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solidFill>
                          <a:effectLst/>
                        </a:rPr>
                        <a:t>Går ikke til fritidsaktivitet</a:t>
                      </a:r>
                      <a:endParaRPr lang="da-DK" sz="11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solidFill>
                          <a:effectLst/>
                        </a:rPr>
                        <a:t>Går til idræt</a:t>
                      </a:r>
                      <a:endParaRPr lang="da-DK" sz="11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solidFill>
                          <a:effectLst/>
                        </a:rPr>
                        <a:t>Går til anden fritidsaktivitet end idræt</a:t>
                      </a:r>
                      <a:endParaRPr lang="da-DK" sz="11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573301885"/>
                  </a:ext>
                </a:extLst>
              </a:tr>
              <a:tr h="316125">
                <a:tc>
                  <a:txBody>
                    <a:bodyPr/>
                    <a:lstStyle/>
                    <a:p>
                      <a:pPr algn="r">
                        <a:lnSpc>
                          <a:spcPct val="107000"/>
                        </a:lnSpc>
                        <a:spcAft>
                          <a:spcPts val="0"/>
                        </a:spcAft>
                      </a:pPr>
                      <a:r>
                        <a:rPr lang="da-DK" sz="1100" b="1">
                          <a:solidFill>
                            <a:schemeClr val="tx1">
                              <a:lumMod val="75000"/>
                              <a:lumOff val="25000"/>
                            </a:schemeClr>
                          </a:solidFill>
                          <a:effectLst/>
                        </a:rPr>
                        <a:t>Ensomhed</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algn="ctr">
                        <a:lnSpc>
                          <a:spcPct val="107000"/>
                        </a:lnSpc>
                        <a:spcAft>
                          <a:spcPts val="0"/>
                        </a:spcAft>
                      </a:pPr>
                      <a:r>
                        <a:rPr lang="da-DK" sz="1800">
                          <a:solidFill>
                            <a:schemeClr val="tx1"/>
                          </a:solidFill>
                          <a:effectLst/>
                        </a:rPr>
                        <a:t>14,0</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a:solidFill>
                            <a:schemeClr val="accent4"/>
                          </a:solidFill>
                          <a:effectLst/>
                        </a:rPr>
                        <a:t>16,2</a:t>
                      </a:r>
                      <a:endParaRPr lang="da-DK" sz="180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a:solidFill>
                            <a:schemeClr val="tx1"/>
                          </a:solidFill>
                          <a:effectLst/>
                        </a:rPr>
                        <a:t>12,8</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dirty="0">
                          <a:solidFill>
                            <a:schemeClr val="accent4"/>
                          </a:solidFill>
                          <a:effectLst/>
                        </a:rPr>
                        <a:t>15,9</a:t>
                      </a:r>
                      <a:endParaRPr lang="da-DK" sz="18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716795312"/>
                  </a:ext>
                </a:extLst>
              </a:tr>
              <a:tr h="316125">
                <a:tc>
                  <a:txBody>
                    <a:bodyPr/>
                    <a:lstStyle/>
                    <a:p>
                      <a:pPr algn="r">
                        <a:lnSpc>
                          <a:spcPct val="107000"/>
                        </a:lnSpc>
                        <a:spcAft>
                          <a:spcPts val="0"/>
                        </a:spcAft>
                      </a:pPr>
                      <a:r>
                        <a:rPr lang="da-DK" sz="1100" b="1">
                          <a:solidFill>
                            <a:schemeClr val="tx1">
                              <a:lumMod val="75000"/>
                              <a:lumOff val="25000"/>
                            </a:schemeClr>
                          </a:solidFill>
                          <a:effectLst/>
                        </a:rPr>
                        <a:t>Vejer tilpas</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800">
                          <a:solidFill>
                            <a:schemeClr val="tx1"/>
                          </a:solidFill>
                          <a:effectLst/>
                        </a:rPr>
                        <a:t>53,8</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800">
                          <a:solidFill>
                            <a:schemeClr val="accent4"/>
                          </a:solidFill>
                          <a:effectLst/>
                        </a:rPr>
                        <a:t>49,3</a:t>
                      </a:r>
                      <a:endParaRPr lang="da-DK" sz="180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800">
                          <a:solidFill>
                            <a:schemeClr val="tx1"/>
                          </a:solidFill>
                          <a:effectLst/>
                        </a:rPr>
                        <a:t>57,3</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800">
                          <a:solidFill>
                            <a:schemeClr val="accent4"/>
                          </a:solidFill>
                          <a:effectLst/>
                        </a:rPr>
                        <a:t>48,7</a:t>
                      </a:r>
                      <a:endParaRPr lang="da-DK" sz="180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542233886"/>
                  </a:ext>
                </a:extLst>
              </a:tr>
              <a:tr h="487297">
                <a:tc>
                  <a:txBody>
                    <a:bodyPr/>
                    <a:lstStyle/>
                    <a:p>
                      <a:pPr algn="r">
                        <a:lnSpc>
                          <a:spcPct val="107000"/>
                        </a:lnSpc>
                        <a:spcAft>
                          <a:spcPts val="0"/>
                        </a:spcAft>
                      </a:pPr>
                      <a:r>
                        <a:rPr lang="da-DK" sz="1100" b="1">
                          <a:solidFill>
                            <a:schemeClr val="tx1">
                              <a:lumMod val="75000"/>
                              <a:lumOff val="25000"/>
                            </a:schemeClr>
                          </a:solidFill>
                          <a:effectLst/>
                        </a:rPr>
                        <a:t>Tilfreds med krop</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800">
                          <a:solidFill>
                            <a:schemeClr val="tx1"/>
                          </a:solidFill>
                          <a:effectLst/>
                        </a:rPr>
                        <a:t>45,4</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a:solidFill>
                            <a:schemeClr val="accent4"/>
                          </a:solidFill>
                          <a:effectLst/>
                        </a:rPr>
                        <a:t>40,2</a:t>
                      </a:r>
                      <a:endParaRPr lang="da-DK" sz="180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a:solidFill>
                            <a:schemeClr val="tx1"/>
                          </a:solidFill>
                          <a:effectLst/>
                        </a:rPr>
                        <a:t>47,9</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a:solidFill>
                            <a:schemeClr val="accent4"/>
                          </a:solidFill>
                          <a:effectLst/>
                        </a:rPr>
                        <a:t>41,3</a:t>
                      </a:r>
                      <a:endParaRPr lang="da-DK" sz="180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948526879"/>
                  </a:ext>
                </a:extLst>
              </a:tr>
              <a:tr h="658468">
                <a:tc>
                  <a:txBody>
                    <a:bodyPr/>
                    <a:lstStyle/>
                    <a:p>
                      <a:pPr algn="r">
                        <a:lnSpc>
                          <a:spcPct val="107000"/>
                        </a:lnSpc>
                        <a:spcAft>
                          <a:spcPts val="0"/>
                        </a:spcAft>
                      </a:pPr>
                      <a:r>
                        <a:rPr lang="da-DK" sz="1100" b="1">
                          <a:solidFill>
                            <a:schemeClr val="tx1">
                              <a:lumMod val="75000"/>
                              <a:lumOff val="25000"/>
                            </a:schemeClr>
                          </a:solidFill>
                          <a:effectLst/>
                        </a:rPr>
                        <a:t>Føler jeg er god nok som jer er</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800">
                          <a:solidFill>
                            <a:schemeClr val="tx1"/>
                          </a:solidFill>
                          <a:effectLst/>
                        </a:rPr>
                        <a:t>69,7</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800" dirty="0">
                          <a:solidFill>
                            <a:schemeClr val="accent4"/>
                          </a:solidFill>
                          <a:effectLst/>
                        </a:rPr>
                        <a:t>64,0</a:t>
                      </a:r>
                      <a:endParaRPr lang="da-DK" sz="18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800">
                          <a:solidFill>
                            <a:schemeClr val="tx1"/>
                          </a:solidFill>
                          <a:effectLst/>
                        </a:rPr>
                        <a:t>72,9</a:t>
                      </a:r>
                      <a:endParaRPr lang="da-DK"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800">
                          <a:solidFill>
                            <a:schemeClr val="accent4"/>
                          </a:solidFill>
                          <a:effectLst/>
                        </a:rPr>
                        <a:t>64,4</a:t>
                      </a:r>
                      <a:endParaRPr lang="da-DK" sz="180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458669633"/>
                  </a:ext>
                </a:extLst>
              </a:tr>
              <a:tr h="658468">
                <a:tc>
                  <a:txBody>
                    <a:bodyPr/>
                    <a:lstStyle/>
                    <a:p>
                      <a:pPr algn="r">
                        <a:lnSpc>
                          <a:spcPct val="107000"/>
                        </a:lnSpc>
                        <a:spcAft>
                          <a:spcPts val="0"/>
                        </a:spcAft>
                      </a:pPr>
                      <a:r>
                        <a:rPr lang="da-DK" sz="1100" b="1">
                          <a:solidFill>
                            <a:schemeClr val="tx1">
                              <a:lumMod val="75000"/>
                              <a:lumOff val="25000"/>
                            </a:schemeClr>
                          </a:solidFill>
                          <a:effectLst/>
                        </a:rPr>
                        <a:t>Tør række  hånden op i timen</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800" dirty="0">
                          <a:solidFill>
                            <a:schemeClr val="tx1"/>
                          </a:solidFill>
                          <a:effectLst/>
                        </a:rPr>
                        <a:t>51,3</a:t>
                      </a:r>
                      <a:endParaRPr lang="da-DK"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dirty="0">
                          <a:solidFill>
                            <a:schemeClr val="accent4"/>
                          </a:solidFill>
                          <a:effectLst/>
                        </a:rPr>
                        <a:t>39,5</a:t>
                      </a:r>
                      <a:endParaRPr lang="da-DK" sz="18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dirty="0">
                          <a:solidFill>
                            <a:schemeClr val="tx1"/>
                          </a:solidFill>
                          <a:effectLst/>
                        </a:rPr>
                        <a:t>55,0</a:t>
                      </a:r>
                      <a:endParaRPr lang="da-DK"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800" dirty="0">
                          <a:solidFill>
                            <a:schemeClr val="accent4"/>
                          </a:solidFill>
                          <a:effectLst/>
                        </a:rPr>
                        <a:t>43,8</a:t>
                      </a:r>
                      <a:endParaRPr lang="da-DK" sz="18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839111825"/>
                  </a:ext>
                </a:extLst>
              </a:tr>
            </a:tbl>
          </a:graphicData>
        </a:graphic>
      </p:graphicFrame>
    </p:spTree>
    <p:extLst>
      <p:ext uri="{BB962C8B-B14F-4D97-AF65-F5344CB8AC3E}">
        <p14:creationId xmlns:p14="http://schemas.microsoft.com/office/powerpoint/2010/main" val="405360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BEE01-47D0-631B-4861-CAD533A7E6C6}"/>
              </a:ext>
            </a:extLst>
          </p:cNvPr>
          <p:cNvSpPr>
            <a:spLocks noGrp="1"/>
          </p:cNvSpPr>
          <p:nvPr>
            <p:ph type="title"/>
          </p:nvPr>
        </p:nvSpPr>
        <p:spPr/>
        <p:txBody>
          <a:bodyPr>
            <a:normAutofit fontScale="90000"/>
          </a:bodyPr>
          <a:lstStyle/>
          <a:p>
            <a:pPr algn="ctr"/>
            <a:r>
              <a:rPr lang="da-DK" dirty="0"/>
              <a:t>Transferværdien skal gøres bærbar via italesættelse….</a:t>
            </a:r>
          </a:p>
        </p:txBody>
      </p:sp>
      <p:sp>
        <p:nvSpPr>
          <p:cNvPr id="3" name="Pladsholder til indhold 2">
            <a:extLst>
              <a:ext uri="{FF2B5EF4-FFF2-40B4-BE49-F238E27FC236}">
                <a16:creationId xmlns:a16="http://schemas.microsoft.com/office/drawing/2014/main" id="{E0F87562-0CD0-149B-C8FD-7458E250753D}"/>
              </a:ext>
            </a:extLst>
          </p:cNvPr>
          <p:cNvSpPr>
            <a:spLocks noGrp="1"/>
          </p:cNvSpPr>
          <p:nvPr>
            <p:ph idx="1"/>
          </p:nvPr>
        </p:nvSpPr>
        <p:spPr/>
        <p:txBody>
          <a:bodyPr>
            <a:normAutofit/>
          </a:bodyPr>
          <a:lstStyle/>
          <a:p>
            <a:r>
              <a:rPr lang="da-DK" dirty="0"/>
              <a:t>Vedholdenhed</a:t>
            </a:r>
          </a:p>
          <a:p>
            <a:r>
              <a:rPr lang="da-DK" dirty="0"/>
              <a:t>Behovsudsættelse</a:t>
            </a:r>
          </a:p>
          <a:p>
            <a:r>
              <a:rPr lang="da-DK" dirty="0"/>
              <a:t>Evnen til at håndtere fejl</a:t>
            </a:r>
          </a:p>
          <a:p>
            <a:r>
              <a:rPr lang="da-DK" dirty="0"/>
              <a:t>Turde ”nye” ting</a:t>
            </a:r>
          </a:p>
          <a:p>
            <a:r>
              <a:rPr lang="da-DK" dirty="0"/>
              <a:t>Kan agere i et fællesskab</a:t>
            </a:r>
          </a:p>
          <a:p>
            <a:r>
              <a:rPr lang="da-DK" dirty="0"/>
              <a:t>Tør tage ansvar</a:t>
            </a:r>
          </a:p>
          <a:p>
            <a:r>
              <a:rPr lang="da-DK" dirty="0"/>
              <a:t>Osv. </a:t>
            </a:r>
          </a:p>
        </p:txBody>
      </p:sp>
      <p:pic>
        <p:nvPicPr>
          <p:cNvPr id="4" name="Picture 10" descr="Fodboldpiger blev trænet af landstræneren: - Man stopper ikke med at  spille, fordi man har brændt sig | dbrs.dk">
            <a:extLst>
              <a:ext uri="{FF2B5EF4-FFF2-40B4-BE49-F238E27FC236}">
                <a16:creationId xmlns:a16="http://schemas.microsoft.com/office/drawing/2014/main" id="{555CF09B-EDE4-4E2A-9417-1984C358FB2E}"/>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836541" y="2355650"/>
            <a:ext cx="1603140" cy="12375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16" descr="Fitness i Aalborg » træning og motionscenter i Centrum | FYSIOFitness®">
            <a:extLst>
              <a:ext uri="{FF2B5EF4-FFF2-40B4-BE49-F238E27FC236}">
                <a16:creationId xmlns:a16="http://schemas.microsoft.com/office/drawing/2014/main" id="{CE092D51-B4AF-4021-982F-C64FCDD9216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641495" y="2024832"/>
            <a:ext cx="1595221" cy="14871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Teater nu og frem - Roskilde Kunstforening">
            <a:extLst>
              <a:ext uri="{FF2B5EF4-FFF2-40B4-BE49-F238E27FC236}">
                <a16:creationId xmlns:a16="http://schemas.microsoft.com/office/drawing/2014/main" id="{2176EABA-A0C6-4638-B6F9-D120994488A8}"/>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376022" y="2315974"/>
            <a:ext cx="1502691" cy="11760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4" descr="Zag Du Gaf Musikskole, København">
            <a:extLst>
              <a:ext uri="{FF2B5EF4-FFF2-40B4-BE49-F238E27FC236}">
                <a16:creationId xmlns:a16="http://schemas.microsoft.com/office/drawing/2014/main" id="{3C5C4DE4-623F-4E09-B41C-8308E3FEBD01}"/>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852584" y="3219657"/>
            <a:ext cx="1335945" cy="9095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Send jeres spejdere ud! | Det Danske Spejderkorps">
            <a:extLst>
              <a:ext uri="{FF2B5EF4-FFF2-40B4-BE49-F238E27FC236}">
                <a16:creationId xmlns:a16="http://schemas.microsoft.com/office/drawing/2014/main" id="{A354EF1D-2306-45C0-9917-AAEFE4224EC9}"/>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629941" y="3215327"/>
            <a:ext cx="1155757" cy="985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A9FF9B63-9FEF-44AC-9850-CE30FED739D1}"/>
              </a:ext>
            </a:extLst>
          </p:cNvPr>
          <p:cNvSpPr/>
          <p:nvPr/>
        </p:nvSpPr>
        <p:spPr>
          <a:xfrm>
            <a:off x="4799725" y="2013347"/>
            <a:ext cx="3077936" cy="25181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4" descr="Vesterbro Ungdomsgård | Discography | Discogs">
            <a:extLst>
              <a:ext uri="{FF2B5EF4-FFF2-40B4-BE49-F238E27FC236}">
                <a16:creationId xmlns:a16="http://schemas.microsoft.com/office/drawing/2014/main" id="{08117830-95BD-42BC-B8DF-06EDDA98C60F}"/>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5671443" y="3390407"/>
            <a:ext cx="1615903" cy="11885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2" name="Lige pilforbindelse 11">
            <a:extLst>
              <a:ext uri="{FF2B5EF4-FFF2-40B4-BE49-F238E27FC236}">
                <a16:creationId xmlns:a16="http://schemas.microsoft.com/office/drawing/2014/main" id="{1566CD57-4411-4EFC-BF7D-74CF614875F5}"/>
              </a:ext>
            </a:extLst>
          </p:cNvPr>
          <p:cNvCxnSpPr>
            <a:stCxn id="10" idx="7"/>
          </p:cNvCxnSpPr>
          <p:nvPr/>
        </p:nvCxnSpPr>
        <p:spPr>
          <a:xfrm flipV="1">
            <a:off x="7426908" y="1836964"/>
            <a:ext cx="525106" cy="5451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6EB2303F-66D6-4F79-A7D8-BEEA88721A63}"/>
              </a:ext>
            </a:extLst>
          </p:cNvPr>
          <p:cNvCxnSpPr>
            <a:cxnSpLocks/>
          </p:cNvCxnSpPr>
          <p:nvPr/>
        </p:nvCxnSpPr>
        <p:spPr>
          <a:xfrm flipH="1" flipV="1">
            <a:off x="4651595" y="1934280"/>
            <a:ext cx="625427" cy="4478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a:extLst>
              <a:ext uri="{FF2B5EF4-FFF2-40B4-BE49-F238E27FC236}">
                <a16:creationId xmlns:a16="http://schemas.microsoft.com/office/drawing/2014/main" id="{95F0C541-595B-461E-B744-D8DE5E01A5ED}"/>
              </a:ext>
            </a:extLst>
          </p:cNvPr>
          <p:cNvCxnSpPr>
            <a:cxnSpLocks/>
          </p:cNvCxnSpPr>
          <p:nvPr/>
        </p:nvCxnSpPr>
        <p:spPr>
          <a:xfrm flipV="1">
            <a:off x="6368552" y="1504901"/>
            <a:ext cx="0" cy="508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kstfelt 17">
            <a:extLst>
              <a:ext uri="{FF2B5EF4-FFF2-40B4-BE49-F238E27FC236}">
                <a16:creationId xmlns:a16="http://schemas.microsoft.com/office/drawing/2014/main" id="{7C359106-980F-4D83-8D0F-C9E7BBE97A42}"/>
              </a:ext>
            </a:extLst>
          </p:cNvPr>
          <p:cNvSpPr txBox="1"/>
          <p:nvPr/>
        </p:nvSpPr>
        <p:spPr>
          <a:xfrm>
            <a:off x="7952014" y="1563940"/>
            <a:ext cx="906386" cy="369332"/>
          </a:xfrm>
          <a:prstGeom prst="rect">
            <a:avLst/>
          </a:prstGeom>
          <a:noFill/>
        </p:spPr>
        <p:txBody>
          <a:bodyPr wrap="square" rtlCol="0">
            <a:spAutoFit/>
          </a:bodyPr>
          <a:lstStyle/>
          <a:p>
            <a:r>
              <a:rPr lang="da-DK" dirty="0"/>
              <a:t>Skole</a:t>
            </a:r>
          </a:p>
        </p:txBody>
      </p:sp>
      <p:sp>
        <p:nvSpPr>
          <p:cNvPr id="20" name="Tekstfelt 19">
            <a:extLst>
              <a:ext uri="{FF2B5EF4-FFF2-40B4-BE49-F238E27FC236}">
                <a16:creationId xmlns:a16="http://schemas.microsoft.com/office/drawing/2014/main" id="{1B759711-7DB9-4EE8-A052-B29A12E5F052}"/>
              </a:ext>
            </a:extLst>
          </p:cNvPr>
          <p:cNvSpPr txBox="1"/>
          <p:nvPr/>
        </p:nvSpPr>
        <p:spPr>
          <a:xfrm>
            <a:off x="5696053" y="1075067"/>
            <a:ext cx="1512964" cy="369332"/>
          </a:xfrm>
          <a:prstGeom prst="rect">
            <a:avLst/>
          </a:prstGeom>
          <a:noFill/>
        </p:spPr>
        <p:txBody>
          <a:bodyPr wrap="square" rtlCol="0">
            <a:spAutoFit/>
          </a:bodyPr>
          <a:lstStyle/>
          <a:p>
            <a:r>
              <a:rPr lang="da-DK" dirty="0"/>
              <a:t>Vennegruppe</a:t>
            </a:r>
          </a:p>
        </p:txBody>
      </p:sp>
      <p:sp>
        <p:nvSpPr>
          <p:cNvPr id="21" name="Tekstfelt 20">
            <a:extLst>
              <a:ext uri="{FF2B5EF4-FFF2-40B4-BE49-F238E27FC236}">
                <a16:creationId xmlns:a16="http://schemas.microsoft.com/office/drawing/2014/main" id="{ED88B837-120B-4DDB-A451-8C37C289760E}"/>
              </a:ext>
            </a:extLst>
          </p:cNvPr>
          <p:cNvSpPr txBox="1"/>
          <p:nvPr/>
        </p:nvSpPr>
        <p:spPr>
          <a:xfrm>
            <a:off x="3836553" y="1503273"/>
            <a:ext cx="1512964" cy="369332"/>
          </a:xfrm>
          <a:prstGeom prst="rect">
            <a:avLst/>
          </a:prstGeom>
          <a:noFill/>
        </p:spPr>
        <p:txBody>
          <a:bodyPr wrap="square" rtlCol="0">
            <a:spAutoFit/>
          </a:bodyPr>
          <a:lstStyle/>
          <a:p>
            <a:r>
              <a:rPr lang="da-DK" dirty="0"/>
              <a:t>Fritidsarbejde</a:t>
            </a:r>
          </a:p>
        </p:txBody>
      </p:sp>
      <p:sp>
        <p:nvSpPr>
          <p:cNvPr id="14" name="Tekstfelt 13">
            <a:extLst>
              <a:ext uri="{FF2B5EF4-FFF2-40B4-BE49-F238E27FC236}">
                <a16:creationId xmlns:a16="http://schemas.microsoft.com/office/drawing/2014/main" id="{8AD61634-C1F2-E6AF-DA6D-28924BA1F5B1}"/>
              </a:ext>
            </a:extLst>
          </p:cNvPr>
          <p:cNvSpPr txBox="1"/>
          <p:nvPr/>
        </p:nvSpPr>
        <p:spPr>
          <a:xfrm>
            <a:off x="2286000" y="2250701"/>
            <a:ext cx="4572000" cy="646331"/>
          </a:xfrm>
          <a:prstGeom prst="rect">
            <a:avLst/>
          </a:prstGeom>
          <a:noFill/>
        </p:spPr>
        <p:txBody>
          <a:bodyPr wrap="square">
            <a:spAutoFit/>
          </a:bodyPr>
          <a:lstStyle/>
          <a:p>
            <a:r>
              <a:rPr lang="en-US" sz="1800" kern="1200" dirty="0">
                <a:solidFill>
                  <a:srgbClr val="000000"/>
                </a:solidFill>
                <a:effectLst/>
                <a:latin typeface="Calibri" panose="020F0502020204030204" pitchFamily="34" charset="0"/>
                <a:ea typeface="+mn-ea"/>
                <a:cs typeface="+mn-cs"/>
              </a:rPr>
              <a:t>Anne Thorup, </a:t>
            </a:r>
            <a:r>
              <a:rPr lang="en-US" sz="1800" kern="1200" dirty="0" err="1">
                <a:solidFill>
                  <a:srgbClr val="000000"/>
                </a:solidFill>
                <a:effectLst/>
                <a:latin typeface="Calibri" panose="020F0502020204030204" pitchFamily="34" charset="0"/>
                <a:ea typeface="+mn-ea"/>
                <a:cs typeface="+mn-cs"/>
              </a:rPr>
              <a:t>Overlæge</a:t>
            </a:r>
            <a:r>
              <a:rPr lang="en-US" sz="1800" kern="1200" dirty="0">
                <a:solidFill>
                  <a:srgbClr val="000000"/>
                </a:solidFill>
                <a:effectLst/>
                <a:latin typeface="Calibri" panose="020F0502020204030204" pitchFamily="34" charset="0"/>
                <a:ea typeface="+mn-ea"/>
                <a:cs typeface="+mn-cs"/>
              </a:rPr>
              <a:t> </a:t>
            </a:r>
            <a:r>
              <a:rPr lang="en-US" sz="1800" kern="1200" dirty="0" err="1">
                <a:solidFill>
                  <a:srgbClr val="000000"/>
                </a:solidFill>
                <a:effectLst/>
                <a:latin typeface="Calibri" panose="020F0502020204030204" pitchFamily="34" charset="0"/>
                <a:ea typeface="+mn-ea"/>
                <a:cs typeface="+mn-cs"/>
              </a:rPr>
              <a:t>ved</a:t>
            </a:r>
            <a:r>
              <a:rPr lang="en-US" sz="1800" kern="1200" dirty="0">
                <a:solidFill>
                  <a:srgbClr val="000000"/>
                </a:solidFill>
                <a:effectLst/>
                <a:latin typeface="Calibri" panose="020F0502020204030204" pitchFamily="34" charset="0"/>
                <a:ea typeface="+mn-ea"/>
                <a:cs typeface="+mn-cs"/>
              </a:rPr>
              <a:t> </a:t>
            </a:r>
            <a:r>
              <a:rPr lang="en-US" sz="1800" kern="1200" dirty="0" err="1">
                <a:solidFill>
                  <a:srgbClr val="000000"/>
                </a:solidFill>
                <a:effectLst/>
                <a:latin typeface="Calibri" panose="020F0502020204030204" pitchFamily="34" charset="0"/>
                <a:ea typeface="+mn-ea"/>
                <a:cs typeface="+mn-cs"/>
              </a:rPr>
              <a:t>Børne</a:t>
            </a:r>
            <a:r>
              <a:rPr lang="en-US" sz="1800" kern="1200" dirty="0">
                <a:solidFill>
                  <a:srgbClr val="000000"/>
                </a:solidFill>
                <a:effectLst/>
                <a:latin typeface="Calibri" panose="020F0502020204030204" pitchFamily="34" charset="0"/>
                <a:ea typeface="+mn-ea"/>
                <a:cs typeface="+mn-cs"/>
              </a:rPr>
              <a:t>- og </a:t>
            </a:r>
            <a:r>
              <a:rPr lang="en-US" sz="1800" kern="1200" dirty="0" err="1">
                <a:solidFill>
                  <a:srgbClr val="000000"/>
                </a:solidFill>
                <a:effectLst/>
                <a:latin typeface="Calibri" panose="020F0502020204030204" pitchFamily="34" charset="0"/>
                <a:ea typeface="+mn-ea"/>
                <a:cs typeface="+mn-cs"/>
              </a:rPr>
              <a:t>Ungdomspsykiatrisk</a:t>
            </a:r>
            <a:r>
              <a:rPr lang="en-US" sz="1800" kern="1200" dirty="0">
                <a:solidFill>
                  <a:srgbClr val="000000"/>
                </a:solidFill>
                <a:effectLst/>
                <a:latin typeface="Calibri" panose="020F0502020204030204" pitchFamily="34" charset="0"/>
                <a:ea typeface="+mn-ea"/>
                <a:cs typeface="+mn-cs"/>
              </a:rPr>
              <a:t> Center)</a:t>
            </a:r>
            <a:endParaRPr lang="da-DK" dirty="0"/>
          </a:p>
        </p:txBody>
      </p:sp>
    </p:spTree>
    <p:extLst>
      <p:ext uri="{BB962C8B-B14F-4D97-AF65-F5344CB8AC3E}">
        <p14:creationId xmlns:p14="http://schemas.microsoft.com/office/powerpoint/2010/main" val="95269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getøjstal i plastic">
            <a:extLst>
              <a:ext uri="{FF2B5EF4-FFF2-40B4-BE49-F238E27FC236}">
                <a16:creationId xmlns:a16="http://schemas.microsoft.com/office/drawing/2014/main" id="{958A57C0-FABE-9E2A-F1EF-36134D6DBFAA}"/>
              </a:ext>
            </a:extLst>
          </p:cNvPr>
          <p:cNvPicPr>
            <a:picLocks noChangeAspect="1"/>
          </p:cNvPicPr>
          <p:nvPr/>
        </p:nvPicPr>
        <p:blipFill rotWithShape="1">
          <a:blip r:embed="rId2"/>
          <a:srcRect l="23290" r="29450"/>
          <a:stretch/>
        </p:blipFill>
        <p:spPr>
          <a:xfrm>
            <a:off x="-5524" y="10"/>
            <a:ext cx="3641692" cy="51434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itel 1">
            <a:extLst>
              <a:ext uri="{FF2B5EF4-FFF2-40B4-BE49-F238E27FC236}">
                <a16:creationId xmlns:a16="http://schemas.microsoft.com/office/drawing/2014/main" id="{9B0B900F-859A-BB11-F79F-A8431D8CA6F5}"/>
              </a:ext>
            </a:extLst>
          </p:cNvPr>
          <p:cNvSpPr>
            <a:spLocks noGrp="1"/>
          </p:cNvSpPr>
          <p:nvPr>
            <p:ph type="title"/>
          </p:nvPr>
        </p:nvSpPr>
        <p:spPr>
          <a:xfrm>
            <a:off x="4370286" y="305990"/>
            <a:ext cx="4291113" cy="994172"/>
          </a:xfrm>
        </p:spPr>
        <p:txBody>
          <a:bodyPr>
            <a:normAutofit/>
          </a:bodyPr>
          <a:lstStyle/>
          <a:p>
            <a:r>
              <a:rPr lang="da-DK" dirty="0"/>
              <a:t>Tematikker</a:t>
            </a:r>
          </a:p>
        </p:txBody>
      </p:sp>
      <p:sp>
        <p:nvSpPr>
          <p:cNvPr id="3" name="Pladsholder til indhold 2">
            <a:extLst>
              <a:ext uri="{FF2B5EF4-FFF2-40B4-BE49-F238E27FC236}">
                <a16:creationId xmlns:a16="http://schemas.microsoft.com/office/drawing/2014/main" id="{05AF8714-5684-B90D-F992-091CD07FA865}"/>
              </a:ext>
            </a:extLst>
          </p:cNvPr>
          <p:cNvSpPr>
            <a:spLocks noGrp="1"/>
          </p:cNvSpPr>
          <p:nvPr>
            <p:ph idx="1"/>
          </p:nvPr>
        </p:nvSpPr>
        <p:spPr>
          <a:xfrm>
            <a:off x="4370286" y="1401365"/>
            <a:ext cx="4291113" cy="3263503"/>
          </a:xfrm>
        </p:spPr>
        <p:txBody>
          <a:bodyPr>
            <a:normAutofit lnSpcReduction="10000"/>
          </a:bodyPr>
          <a:lstStyle/>
          <a:p>
            <a:pPr marL="0" indent="0">
              <a:buNone/>
            </a:pPr>
            <a:endParaRPr lang="da-DK" dirty="0"/>
          </a:p>
          <a:p>
            <a:r>
              <a:rPr lang="da-DK" dirty="0"/>
              <a:t>Måske er der ikke brug for flere ”</a:t>
            </a:r>
            <a:r>
              <a:rPr lang="da-DK" dirty="0" err="1"/>
              <a:t>undresøgelser</a:t>
            </a:r>
            <a:r>
              <a:rPr lang="da-DK" dirty="0"/>
              <a:t>”</a:t>
            </a:r>
          </a:p>
          <a:p>
            <a:r>
              <a:rPr lang="da-DK" dirty="0"/>
              <a:t>Transfer - det sker IKKE gennem osmose – fra skåltaler til konkret </a:t>
            </a:r>
            <a:r>
              <a:rPr lang="da-DK" dirty="0" err="1"/>
              <a:t>impact</a:t>
            </a:r>
            <a:r>
              <a:rPr lang="da-DK" dirty="0"/>
              <a:t>…</a:t>
            </a:r>
          </a:p>
          <a:p>
            <a:r>
              <a:rPr lang="da-DK" dirty="0"/>
              <a:t>Behovet for systematiske og intentionelle indsatser</a:t>
            </a:r>
          </a:p>
          <a:p>
            <a:r>
              <a:rPr lang="da-DK" dirty="0"/>
              <a:t>Et par bud på praksis…..</a:t>
            </a:r>
          </a:p>
          <a:p>
            <a:r>
              <a:rPr lang="da-DK" dirty="0"/>
              <a:t>Vi trækker i arbejdstøjet…..</a:t>
            </a:r>
          </a:p>
        </p:txBody>
      </p:sp>
    </p:spTree>
    <p:extLst>
      <p:ext uri="{BB962C8B-B14F-4D97-AF65-F5344CB8AC3E}">
        <p14:creationId xmlns:p14="http://schemas.microsoft.com/office/powerpoint/2010/main" val="197286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95E7-045C-74AC-D9EF-AB82FE0405FA}"/>
              </a:ext>
            </a:extLst>
          </p:cNvPr>
          <p:cNvSpPr>
            <a:spLocks noGrp="1"/>
          </p:cNvSpPr>
          <p:nvPr>
            <p:ph type="title"/>
          </p:nvPr>
        </p:nvSpPr>
        <p:spPr>
          <a:xfrm>
            <a:off x="603504" y="1803654"/>
            <a:ext cx="3189563" cy="1220844"/>
          </a:xfrm>
        </p:spPr>
        <p:txBody>
          <a:bodyPr vert="horz" lIns="205740" tIns="137160" rIns="205740" bIns="137160" rtlCol="0" anchor="ctr" anchorCtr="1">
            <a:normAutofit fontScale="90000"/>
          </a:bodyPr>
          <a:lstStyle/>
          <a:p>
            <a:r>
              <a:rPr lang="en-US" dirty="0"/>
              <a:t>De “</a:t>
            </a:r>
            <a:r>
              <a:rPr lang="en-US" dirty="0" err="1"/>
              <a:t>voksne</a:t>
            </a:r>
            <a:r>
              <a:rPr lang="en-US" dirty="0"/>
              <a:t>” I </a:t>
            </a:r>
            <a:r>
              <a:rPr lang="en-US" dirty="0" err="1"/>
              <a:t>idrætsforeningen</a:t>
            </a:r>
            <a:r>
              <a:rPr lang="en-US" dirty="0"/>
              <a:t> </a:t>
            </a:r>
            <a:r>
              <a:rPr lang="en-US" dirty="0" err="1"/>
              <a:t>kan</a:t>
            </a:r>
            <a:r>
              <a:rPr lang="en-US" dirty="0"/>
              <a:t> “</a:t>
            </a:r>
            <a:r>
              <a:rPr lang="en-US" dirty="0" err="1"/>
              <a:t>noget</a:t>
            </a:r>
            <a:r>
              <a:rPr lang="en-US" dirty="0"/>
              <a:t>”! (Hougaard 2023)</a:t>
            </a:r>
          </a:p>
        </p:txBody>
      </p:sp>
      <p:pic>
        <p:nvPicPr>
          <p:cNvPr id="4" name="Billede 3">
            <a:extLst>
              <a:ext uri="{FF2B5EF4-FFF2-40B4-BE49-F238E27FC236}">
                <a16:creationId xmlns:a16="http://schemas.microsoft.com/office/drawing/2014/main" id="{178CAC4C-2A40-CFC3-729D-4C3797413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823" y="170398"/>
            <a:ext cx="4523756" cy="2486388"/>
          </a:xfrm>
          <a:prstGeom prst="rect">
            <a:avLst/>
          </a:prstGeom>
        </p:spPr>
      </p:pic>
      <p:pic>
        <p:nvPicPr>
          <p:cNvPr id="6" name="Billede 5">
            <a:extLst>
              <a:ext uri="{FF2B5EF4-FFF2-40B4-BE49-F238E27FC236}">
                <a16:creationId xmlns:a16="http://schemas.microsoft.com/office/drawing/2014/main" id="{E5462B7C-E48D-738E-ED4C-800D9844B43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350823" y="2696460"/>
            <a:ext cx="4523756" cy="2382976"/>
          </a:xfrm>
          <a:prstGeom prst="rect">
            <a:avLst/>
          </a:prstGeom>
        </p:spPr>
      </p:pic>
      <p:sp>
        <p:nvSpPr>
          <p:cNvPr id="7" name="Tekstfelt 6">
            <a:extLst>
              <a:ext uri="{FF2B5EF4-FFF2-40B4-BE49-F238E27FC236}">
                <a16:creationId xmlns:a16="http://schemas.microsoft.com/office/drawing/2014/main" id="{4873CDC9-82D8-557C-E47C-D4D2A9A80848}"/>
              </a:ext>
            </a:extLst>
          </p:cNvPr>
          <p:cNvSpPr txBox="1"/>
          <p:nvPr/>
        </p:nvSpPr>
        <p:spPr>
          <a:xfrm>
            <a:off x="4350823" y="2296999"/>
            <a:ext cx="1262308" cy="300082"/>
          </a:xfrm>
          <a:prstGeom prst="rect">
            <a:avLst/>
          </a:prstGeom>
          <a:noFill/>
        </p:spPr>
        <p:txBody>
          <a:bodyPr wrap="square" rtlCol="0">
            <a:spAutoFit/>
          </a:bodyPr>
          <a:lstStyle/>
          <a:p>
            <a:r>
              <a:rPr lang="da-DK" sz="1350" dirty="0">
                <a:solidFill>
                  <a:schemeClr val="accent2"/>
                </a:solidFill>
              </a:rPr>
              <a:t>DRENGE</a:t>
            </a:r>
          </a:p>
        </p:txBody>
      </p:sp>
      <p:sp>
        <p:nvSpPr>
          <p:cNvPr id="8" name="Tekstfelt 7">
            <a:extLst>
              <a:ext uri="{FF2B5EF4-FFF2-40B4-BE49-F238E27FC236}">
                <a16:creationId xmlns:a16="http://schemas.microsoft.com/office/drawing/2014/main" id="{1578FEA8-CE17-D1F1-0077-5BA29E9BF10E}"/>
              </a:ext>
            </a:extLst>
          </p:cNvPr>
          <p:cNvSpPr txBox="1"/>
          <p:nvPr/>
        </p:nvSpPr>
        <p:spPr>
          <a:xfrm>
            <a:off x="4350823" y="4719624"/>
            <a:ext cx="1262308" cy="300082"/>
          </a:xfrm>
          <a:prstGeom prst="rect">
            <a:avLst/>
          </a:prstGeom>
          <a:noFill/>
        </p:spPr>
        <p:txBody>
          <a:bodyPr wrap="square" rtlCol="0">
            <a:spAutoFit/>
          </a:bodyPr>
          <a:lstStyle/>
          <a:p>
            <a:r>
              <a:rPr lang="da-DK" sz="1350" dirty="0">
                <a:solidFill>
                  <a:schemeClr val="accent2"/>
                </a:solidFill>
              </a:rPr>
              <a:t>PIGER</a:t>
            </a:r>
          </a:p>
        </p:txBody>
      </p:sp>
    </p:spTree>
    <p:extLst>
      <p:ext uri="{BB962C8B-B14F-4D97-AF65-F5344CB8AC3E}">
        <p14:creationId xmlns:p14="http://schemas.microsoft.com/office/powerpoint/2010/main" val="252704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75568-BCFF-4A8D-B4E3-7BCA8E61455A}"/>
              </a:ext>
            </a:extLst>
          </p:cNvPr>
          <p:cNvSpPr>
            <a:spLocks noGrp="1"/>
          </p:cNvSpPr>
          <p:nvPr>
            <p:ph type="title"/>
          </p:nvPr>
        </p:nvSpPr>
        <p:spPr>
          <a:xfrm>
            <a:off x="701154" y="736704"/>
            <a:ext cx="2541314" cy="3420727"/>
          </a:xfrm>
        </p:spPr>
        <p:txBody>
          <a:bodyPr>
            <a:normAutofit/>
          </a:bodyPr>
          <a:lstStyle/>
          <a:p>
            <a:pPr algn="ctr"/>
            <a:r>
              <a:rPr lang="da-DK" sz="3000" dirty="0">
                <a:solidFill>
                  <a:srgbClr val="FFFFFF"/>
                </a:solidFill>
              </a:rPr>
              <a:t>Der er brug for robuste fællesskaber, hvor man taler om det vigtige…. </a:t>
            </a:r>
          </a:p>
        </p:txBody>
      </p:sp>
      <p:sp>
        <p:nvSpPr>
          <p:cNvPr id="3" name="Pladsholder til indhold 2">
            <a:extLst>
              <a:ext uri="{FF2B5EF4-FFF2-40B4-BE49-F238E27FC236}">
                <a16:creationId xmlns:a16="http://schemas.microsoft.com/office/drawing/2014/main" id="{B0115863-E707-4BE8-85C2-67C0C68A0FDF}"/>
              </a:ext>
            </a:extLst>
          </p:cNvPr>
          <p:cNvSpPr>
            <a:spLocks noGrp="1"/>
          </p:cNvSpPr>
          <p:nvPr>
            <p:ph idx="1"/>
          </p:nvPr>
        </p:nvSpPr>
        <p:spPr>
          <a:xfrm>
            <a:off x="3793932" y="611414"/>
            <a:ext cx="4461623" cy="4108885"/>
          </a:xfrm>
        </p:spPr>
        <p:txBody>
          <a:bodyPr anchor="ctr">
            <a:normAutofit/>
          </a:bodyPr>
          <a:lstStyle/>
          <a:p>
            <a:pPr marL="0" indent="0" algn="ctr">
              <a:buNone/>
            </a:pPr>
            <a:r>
              <a:rPr lang="da-DK" sz="2400" dirty="0">
                <a:solidFill>
                  <a:srgbClr val="FEFFFF"/>
                </a:solidFill>
              </a:rPr>
              <a:t>”Det, som karakteriserer et robust fællesskab, er for det første, at der er trygt at være. En anden ting, der betyder meget er, at det er okay at tiltale det, som er bekymrende og svært, uden at man risikerer at få hovedet hugget af….”</a:t>
            </a:r>
          </a:p>
          <a:p>
            <a:pPr marL="0" indent="0">
              <a:buNone/>
            </a:pPr>
            <a:r>
              <a:rPr lang="da-DK" sz="1800" dirty="0">
                <a:solidFill>
                  <a:srgbClr val="FEFFFF"/>
                </a:solidFill>
              </a:rPr>
              <a:t> </a:t>
            </a:r>
            <a:r>
              <a:rPr lang="da-DK" sz="1400" dirty="0">
                <a:solidFill>
                  <a:srgbClr val="FEFFFF"/>
                </a:solidFill>
              </a:rPr>
              <a:t>(Poul Lundgaard Bak, overlæge i Komitéen for Sundhedsoplysning og forsker i robusthed på Institut for Folkesundhed ved Aarhus Universitet)</a:t>
            </a:r>
          </a:p>
          <a:p>
            <a:endParaRPr lang="da-DK" sz="1800" dirty="0">
              <a:solidFill>
                <a:srgbClr val="FEFFFF"/>
              </a:solidFill>
            </a:endParaRPr>
          </a:p>
        </p:txBody>
      </p:sp>
    </p:spTree>
    <p:extLst>
      <p:ext uri="{BB962C8B-B14F-4D97-AF65-F5344CB8AC3E}">
        <p14:creationId xmlns:p14="http://schemas.microsoft.com/office/powerpoint/2010/main" val="70122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8EB6D-83BF-2A4A-7A5A-C0A077B7B0C6}"/>
              </a:ext>
            </a:extLst>
          </p:cNvPr>
          <p:cNvSpPr>
            <a:spLocks noGrp="1"/>
          </p:cNvSpPr>
          <p:nvPr>
            <p:ph type="title"/>
          </p:nvPr>
        </p:nvSpPr>
        <p:spPr>
          <a:xfrm>
            <a:off x="630936" y="613842"/>
            <a:ext cx="2491737" cy="3466668"/>
          </a:xfrm>
        </p:spPr>
        <p:txBody>
          <a:bodyPr vert="horz" lIns="91440" tIns="45720" rIns="91440" bIns="45720" rtlCol="0" anchor="b">
            <a:normAutofit/>
          </a:bodyPr>
          <a:lstStyle/>
          <a:p>
            <a:pPr algn="ctr" defTabSz="914400"/>
            <a:r>
              <a:rPr lang="en-US" sz="2600" dirty="0"/>
              <a:t>“…Det er </a:t>
            </a:r>
            <a:r>
              <a:rPr lang="en-US" sz="2600" dirty="0" err="1"/>
              <a:t>som</a:t>
            </a:r>
            <a:r>
              <a:rPr lang="en-US" sz="2600" dirty="0"/>
              <a:t> om min </a:t>
            </a:r>
            <a:r>
              <a:rPr lang="en-US" sz="2600" dirty="0" err="1"/>
              <a:t>hjerne</a:t>
            </a:r>
            <a:r>
              <a:rPr lang="en-US" sz="2600" dirty="0"/>
              <a:t> </a:t>
            </a:r>
            <a:r>
              <a:rPr lang="en-US" sz="2600" dirty="0" err="1"/>
              <a:t>brænder</a:t>
            </a:r>
            <a:r>
              <a:rPr lang="en-US" sz="2600" dirty="0"/>
              <a:t>…”(U9-pige)</a:t>
            </a:r>
            <a:endParaRPr lang="en-US" sz="2600" kern="1200" dirty="0">
              <a:solidFill>
                <a:schemeClr val="tx1"/>
              </a:solidFill>
              <a:latin typeface="+mj-lt"/>
              <a:ea typeface="+mj-ea"/>
              <a:cs typeface="+mj-cs"/>
            </a:endParaRPr>
          </a:p>
        </p:txBody>
      </p:sp>
      <p:pic>
        <p:nvPicPr>
          <p:cNvPr id="8194" name="Picture 2" descr="The Real CBD - CBD olie kan hjælpe på stress, angst, depression">
            <a:extLst>
              <a:ext uri="{FF2B5EF4-FFF2-40B4-BE49-F238E27FC236}">
                <a16:creationId xmlns:a16="http://schemas.microsoft.com/office/drawing/2014/main" id="{63B9696B-0F55-DBEF-196A-F0B756FAFD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08508" y="965539"/>
            <a:ext cx="4827411" cy="321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9B25F6-D845-46F3-BA69-3D48CEF7E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468" y="676326"/>
            <a:ext cx="3727692" cy="2891548"/>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AC0226-4651-4BF7-AA72-6DB611F80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468" y="676326"/>
            <a:ext cx="3727692" cy="2891548"/>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CCAA36-1E98-45B0-AAF9-D8807BA8E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03616" cy="3072245"/>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783F456C-8972-439A-90A4-D7C52FA3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03616" cy="3072245"/>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0390AF2C-728C-4687-B7A2-3F9C788EC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47673"/>
            <a:ext cx="1396390"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C510C0-DED1-4708-AA14-355E5AFF1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7474"/>
            <a:ext cx="1396390" cy="208335"/>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8" name="Rectangle 27">
            <a:extLst>
              <a:ext uri="{FF2B5EF4-FFF2-40B4-BE49-F238E27FC236}">
                <a16:creationId xmlns:a16="http://schemas.microsoft.com/office/drawing/2014/main" id="{558C4F41-C97D-4755-8F7C-8C0A8E182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1921" y="599239"/>
            <a:ext cx="3727692" cy="28915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FBE896-4D16-BCE9-7DFA-1EC7DC6B856B}"/>
              </a:ext>
            </a:extLst>
          </p:cNvPr>
          <p:cNvSpPr>
            <a:spLocks noGrp="1"/>
          </p:cNvSpPr>
          <p:nvPr>
            <p:ph type="title"/>
          </p:nvPr>
        </p:nvSpPr>
        <p:spPr>
          <a:xfrm>
            <a:off x="1504502" y="763947"/>
            <a:ext cx="3138076" cy="1933419"/>
          </a:xfrm>
        </p:spPr>
        <p:txBody>
          <a:bodyPr vert="horz" lIns="91440" tIns="45720" rIns="91440" bIns="45720" rtlCol="0" anchor="b">
            <a:normAutofit/>
          </a:bodyPr>
          <a:lstStyle/>
          <a:p>
            <a:pPr algn="ctr" defTabSz="914400"/>
            <a:r>
              <a:rPr lang="en-US" sz="4100" kern="1200">
                <a:solidFill>
                  <a:schemeClr val="bg1"/>
                </a:solidFill>
                <a:latin typeface="+mj-lt"/>
                <a:ea typeface="+mj-ea"/>
                <a:cs typeface="+mj-cs"/>
              </a:rPr>
              <a:t>Din hjerne er ”doven”…….</a:t>
            </a:r>
          </a:p>
        </p:txBody>
      </p:sp>
      <p:sp>
        <p:nvSpPr>
          <p:cNvPr id="9" name="Content Placeholder 8">
            <a:extLst>
              <a:ext uri="{FF2B5EF4-FFF2-40B4-BE49-F238E27FC236}">
                <a16:creationId xmlns:a16="http://schemas.microsoft.com/office/drawing/2014/main" id="{A9226A95-F990-4588-BBBB-2A4A693438D6}"/>
              </a:ext>
            </a:extLst>
          </p:cNvPr>
          <p:cNvSpPr>
            <a:spLocks noGrp="1"/>
          </p:cNvSpPr>
          <p:nvPr>
            <p:ph idx="1"/>
          </p:nvPr>
        </p:nvSpPr>
        <p:spPr>
          <a:xfrm>
            <a:off x="1504502" y="2733869"/>
            <a:ext cx="3138076" cy="639824"/>
          </a:xfrm>
        </p:spPr>
        <p:txBody>
          <a:bodyPr vert="horz" lIns="91440" tIns="45720" rIns="91440" bIns="45720" rtlCol="0">
            <a:normAutofit/>
          </a:bodyPr>
          <a:lstStyle/>
          <a:p>
            <a:pPr marL="0" indent="0" algn="ctr" defTabSz="914400">
              <a:spcBef>
                <a:spcPts val="1000"/>
              </a:spcBef>
              <a:buNone/>
            </a:pPr>
            <a:r>
              <a:rPr lang="en-US" sz="1500" kern="1200">
                <a:solidFill>
                  <a:schemeClr val="bg1"/>
                </a:solidFill>
                <a:latin typeface="+mn-lt"/>
                <a:ea typeface="+mn-ea"/>
                <a:cs typeface="+mn-cs"/>
              </a:rPr>
              <a:t>Den vil helst have dig til at gøre det du “plejer”……</a:t>
            </a:r>
          </a:p>
        </p:txBody>
      </p:sp>
      <p:sp>
        <p:nvSpPr>
          <p:cNvPr id="30" name="Oval 29">
            <a:extLst>
              <a:ext uri="{FF2B5EF4-FFF2-40B4-BE49-F238E27FC236}">
                <a16:creationId xmlns:a16="http://schemas.microsoft.com/office/drawing/2014/main" id="{A232F408-BBCD-48EE-ABF6-95201EF72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586" y="2590320"/>
            <a:ext cx="239956" cy="239956"/>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302D5D2F-11CF-47F1-B542-8ED3199DC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586" y="2590320"/>
            <a:ext cx="239956" cy="23995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79109165-7872-4D8A-A545-F48B3AF1D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7264" y="3553943"/>
            <a:ext cx="1656736" cy="1589557"/>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Freeform: Shape 35">
            <a:extLst>
              <a:ext uri="{FF2B5EF4-FFF2-40B4-BE49-F238E27FC236}">
                <a16:creationId xmlns:a16="http://schemas.microsoft.com/office/drawing/2014/main" id="{5438E66D-E34C-48D4-9F9D-021EBD568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7264" y="3553943"/>
            <a:ext cx="1656736" cy="1589557"/>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8" name="Graphic 185">
            <a:extLst>
              <a:ext uri="{FF2B5EF4-FFF2-40B4-BE49-F238E27FC236}">
                <a16:creationId xmlns:a16="http://schemas.microsoft.com/office/drawing/2014/main" id="{1BC9510C-172B-4086-A60F-7AF0FBF22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57610" y="4246827"/>
            <a:ext cx="790849" cy="352267"/>
            <a:chOff x="9841624" y="4115729"/>
            <a:chExt cx="602169" cy="268223"/>
          </a:xfrm>
          <a:solidFill>
            <a:schemeClr val="bg1"/>
          </a:solidFill>
        </p:grpSpPr>
        <p:sp>
          <p:nvSpPr>
            <p:cNvPr id="39" name="Freeform: Shape 38">
              <a:extLst>
                <a:ext uri="{FF2B5EF4-FFF2-40B4-BE49-F238E27FC236}">
                  <a16:creationId xmlns:a16="http://schemas.microsoft.com/office/drawing/2014/main" id="{C688A7FC-74D4-4003-9F5C-8C0A3F661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443884A-0473-4494-95AC-A74292738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A5C72FE-7FB1-4DA7-8CF8-45CA6AFB5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8A05A27-4E41-41AB-BB9E-977863EF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412BF9D-EAB2-42D7-B657-42D5D101B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ladsholder til indhold 4" descr="Et billede, der indeholder frugt&#10;&#10;Automatisk genereret beskrivelse">
            <a:extLst>
              <a:ext uri="{FF2B5EF4-FFF2-40B4-BE49-F238E27FC236}">
                <a16:creationId xmlns:a16="http://schemas.microsoft.com/office/drawing/2014/main" id="{3D631583-7AE8-0E3E-4D13-22B774F5BCC4}"/>
              </a:ext>
            </a:extLst>
          </p:cNvPr>
          <p:cNvPicPr>
            <a:picLocks noChangeAspect="1"/>
          </p:cNvPicPr>
          <p:nvPr/>
        </p:nvPicPr>
        <p:blipFill rotWithShape="1">
          <a:blip r:embed="rId2"/>
          <a:srcRect l="3027"/>
          <a:stretch/>
        </p:blipFill>
        <p:spPr>
          <a:xfrm>
            <a:off x="5397353" y="1935721"/>
            <a:ext cx="2807608" cy="2237235"/>
          </a:xfrm>
          <a:prstGeom prst="rect">
            <a:avLst/>
          </a:prstGeom>
        </p:spPr>
      </p:pic>
      <p:sp>
        <p:nvSpPr>
          <p:cNvPr id="45" name="Graphic 212">
            <a:extLst>
              <a:ext uri="{FF2B5EF4-FFF2-40B4-BE49-F238E27FC236}">
                <a16:creationId xmlns:a16="http://schemas.microsoft.com/office/drawing/2014/main" id="{FEFCF180-A212-449F-8D07-5EC94B281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74047" y="1697221"/>
            <a:ext cx="466854" cy="46685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7" name="Graphic 212">
            <a:extLst>
              <a:ext uri="{FF2B5EF4-FFF2-40B4-BE49-F238E27FC236}">
                <a16:creationId xmlns:a16="http://schemas.microsoft.com/office/drawing/2014/main" id="{1400E1BC-11DC-49A0-856F-992F20EB4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74047" y="1697221"/>
            <a:ext cx="466854" cy="46685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389658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9FAFBAA-D97B-96C9-603D-14907ED2CFA5}"/>
              </a:ext>
            </a:extLst>
          </p:cNvPr>
          <p:cNvSpPr>
            <a:spLocks noGrp="1"/>
          </p:cNvSpPr>
          <p:nvPr>
            <p:ph type="title"/>
          </p:nvPr>
        </p:nvSpPr>
        <p:spPr>
          <a:xfrm>
            <a:off x="1028697" y="261648"/>
            <a:ext cx="7533018" cy="658297"/>
          </a:xfrm>
        </p:spPr>
        <p:txBody>
          <a:bodyPr anchor="ctr">
            <a:normAutofit/>
          </a:bodyPr>
          <a:lstStyle/>
          <a:p>
            <a:pPr algn="ctr"/>
            <a:r>
              <a:rPr lang="da-DK" sz="3000" dirty="0">
                <a:solidFill>
                  <a:srgbClr val="FFFFFF"/>
                </a:solidFill>
              </a:rPr>
              <a:t>Der er brug for kvalitet!</a:t>
            </a:r>
          </a:p>
        </p:txBody>
      </p:sp>
      <p:graphicFrame>
        <p:nvGraphicFramePr>
          <p:cNvPr id="5" name="Pladsholder til indhold 2">
            <a:extLst>
              <a:ext uri="{FF2B5EF4-FFF2-40B4-BE49-F238E27FC236}">
                <a16:creationId xmlns:a16="http://schemas.microsoft.com/office/drawing/2014/main" id="{50F0374F-5F0A-D247-EA9B-D8C5CB033338}"/>
              </a:ext>
            </a:extLst>
          </p:cNvPr>
          <p:cNvGraphicFramePr>
            <a:graphicFrameLocks noGrp="1"/>
          </p:cNvGraphicFramePr>
          <p:nvPr>
            <p:ph idx="1"/>
            <p:extLst>
              <p:ext uri="{D42A27DB-BD31-4B8C-83A1-F6EECF244321}">
                <p14:modId xmlns:p14="http://schemas.microsoft.com/office/powerpoint/2010/main" val="2236335081"/>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74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61118-5EA5-41D0-9F27-EE3301F13015}"/>
              </a:ext>
            </a:extLst>
          </p:cNvPr>
          <p:cNvSpPr>
            <a:spLocks noGrp="1"/>
          </p:cNvSpPr>
          <p:nvPr>
            <p:ph type="title"/>
          </p:nvPr>
        </p:nvSpPr>
        <p:spPr>
          <a:xfrm>
            <a:off x="394555" y="3916396"/>
            <a:ext cx="8354891" cy="697835"/>
          </a:xfrm>
        </p:spPr>
        <p:txBody>
          <a:bodyPr vert="horz" lIns="68580" tIns="34290" rIns="68580" bIns="34290" rtlCol="0" anchor="b">
            <a:normAutofit fontScale="90000"/>
          </a:bodyPr>
          <a:lstStyle/>
          <a:p>
            <a:pPr algn="ctr"/>
            <a:br>
              <a:rPr lang="en-US" sz="3150" dirty="0">
                <a:solidFill>
                  <a:srgbClr val="FFFFFF"/>
                </a:solidFill>
              </a:rPr>
            </a:br>
            <a:br>
              <a:rPr lang="en-US" sz="3150" dirty="0">
                <a:solidFill>
                  <a:srgbClr val="FFFFFF"/>
                </a:solidFill>
              </a:rPr>
            </a:br>
            <a:br>
              <a:rPr lang="en-US" sz="3150" dirty="0">
                <a:solidFill>
                  <a:srgbClr val="FFFFFF"/>
                </a:solidFill>
              </a:rPr>
            </a:br>
            <a:r>
              <a:rPr lang="en-US" sz="2700" dirty="0" err="1">
                <a:solidFill>
                  <a:srgbClr val="FFFFFF"/>
                </a:solidFill>
              </a:rPr>
              <a:t>Udfordringen</a:t>
            </a:r>
            <a:r>
              <a:rPr lang="en-US" sz="2700" dirty="0">
                <a:solidFill>
                  <a:srgbClr val="FFFFFF"/>
                </a:solidFill>
              </a:rPr>
              <a:t> er at </a:t>
            </a:r>
            <a:r>
              <a:rPr lang="en-US" sz="2700" dirty="0" err="1">
                <a:solidFill>
                  <a:srgbClr val="FFFFFF"/>
                </a:solidFill>
              </a:rPr>
              <a:t>gøre</a:t>
            </a:r>
            <a:r>
              <a:rPr lang="en-US" sz="2700" dirty="0">
                <a:solidFill>
                  <a:srgbClr val="FFFFFF"/>
                </a:solidFill>
              </a:rPr>
              <a:t> </a:t>
            </a:r>
            <a:r>
              <a:rPr lang="en-US" sz="2700" dirty="0" err="1">
                <a:solidFill>
                  <a:srgbClr val="FFFFFF"/>
                </a:solidFill>
              </a:rPr>
              <a:t>fritidslivet</a:t>
            </a:r>
            <a:r>
              <a:rPr lang="en-US" sz="2700" dirty="0">
                <a:solidFill>
                  <a:srgbClr val="FFFFFF"/>
                </a:solidFill>
              </a:rPr>
              <a:t> </a:t>
            </a:r>
            <a:r>
              <a:rPr lang="en-US" sz="2700" dirty="0" err="1">
                <a:solidFill>
                  <a:srgbClr val="FFFFFF"/>
                </a:solidFill>
              </a:rPr>
              <a:t>til</a:t>
            </a:r>
            <a:r>
              <a:rPr lang="en-US" sz="2700" dirty="0">
                <a:solidFill>
                  <a:srgbClr val="FFFFFF"/>
                </a:solidFill>
              </a:rPr>
              <a:t> </a:t>
            </a:r>
            <a:r>
              <a:rPr lang="en-US" sz="2700" dirty="0" err="1">
                <a:solidFill>
                  <a:srgbClr val="FFFFFF"/>
                </a:solidFill>
              </a:rPr>
              <a:t>en</a:t>
            </a:r>
            <a:r>
              <a:rPr lang="en-US" sz="2700" dirty="0">
                <a:solidFill>
                  <a:srgbClr val="FFFFFF"/>
                </a:solidFill>
              </a:rPr>
              <a:t> ØVEBANE……</a:t>
            </a:r>
            <a:r>
              <a:rPr lang="en-US" sz="2700" dirty="0" err="1">
                <a:solidFill>
                  <a:srgbClr val="FFFFFF"/>
                </a:solidFill>
              </a:rPr>
              <a:t>hvor</a:t>
            </a:r>
            <a:r>
              <a:rPr lang="en-US" sz="2700" dirty="0">
                <a:solidFill>
                  <a:srgbClr val="FFFFFF"/>
                </a:solidFill>
              </a:rPr>
              <a:t> </a:t>
            </a:r>
            <a:r>
              <a:rPr lang="en-US" sz="2700" dirty="0" err="1">
                <a:solidFill>
                  <a:srgbClr val="FFFFFF"/>
                </a:solidFill>
              </a:rPr>
              <a:t>unge</a:t>
            </a:r>
            <a:r>
              <a:rPr lang="en-US" sz="2700" dirty="0">
                <a:solidFill>
                  <a:srgbClr val="FFFFFF"/>
                </a:solidFill>
              </a:rPr>
              <a:t> </a:t>
            </a:r>
            <a:r>
              <a:rPr lang="en-US" sz="2700" dirty="0" err="1">
                <a:solidFill>
                  <a:srgbClr val="FFFFFF"/>
                </a:solidFill>
              </a:rPr>
              <a:t>selv</a:t>
            </a:r>
            <a:r>
              <a:rPr lang="en-US" sz="2700" dirty="0">
                <a:solidFill>
                  <a:srgbClr val="FFFFFF"/>
                </a:solidFill>
              </a:rPr>
              <a:t> </a:t>
            </a:r>
            <a:r>
              <a:rPr lang="en-US" sz="2700" dirty="0" err="1">
                <a:solidFill>
                  <a:srgbClr val="FFFFFF"/>
                </a:solidFill>
              </a:rPr>
              <a:t>har</a:t>
            </a:r>
            <a:r>
              <a:rPr lang="en-US" sz="2700" dirty="0">
                <a:solidFill>
                  <a:srgbClr val="FFFFFF"/>
                </a:solidFill>
              </a:rPr>
              <a:t> </a:t>
            </a:r>
            <a:r>
              <a:rPr lang="en-US" sz="2700" dirty="0" err="1">
                <a:solidFill>
                  <a:srgbClr val="FFFFFF"/>
                </a:solidFill>
              </a:rPr>
              <a:t>valgt</a:t>
            </a:r>
            <a:r>
              <a:rPr lang="en-US" sz="2700" dirty="0">
                <a:solidFill>
                  <a:srgbClr val="FFFFFF"/>
                </a:solidFill>
              </a:rPr>
              <a:t> at </a:t>
            </a:r>
            <a:r>
              <a:rPr lang="en-US" sz="2700" dirty="0" err="1">
                <a:solidFill>
                  <a:srgbClr val="FFFFFF"/>
                </a:solidFill>
              </a:rPr>
              <a:t>være</a:t>
            </a:r>
            <a:r>
              <a:rPr lang="en-US" sz="2700" dirty="0">
                <a:solidFill>
                  <a:srgbClr val="FFFFFF"/>
                </a:solidFill>
              </a:rPr>
              <a:t>, </a:t>
            </a:r>
            <a:r>
              <a:rPr lang="en-US" sz="2700" dirty="0" err="1">
                <a:solidFill>
                  <a:srgbClr val="FFFFFF"/>
                </a:solidFill>
              </a:rPr>
              <a:t>hvor</a:t>
            </a:r>
            <a:r>
              <a:rPr lang="en-US" sz="2700" dirty="0">
                <a:solidFill>
                  <a:srgbClr val="FFFFFF"/>
                </a:solidFill>
              </a:rPr>
              <a:t> de </a:t>
            </a:r>
            <a:r>
              <a:rPr lang="en-US" sz="2700" dirty="0" err="1">
                <a:solidFill>
                  <a:srgbClr val="FFFFFF"/>
                </a:solidFill>
              </a:rPr>
              <a:t>oplever</a:t>
            </a:r>
            <a:r>
              <a:rPr lang="en-US" sz="2700" dirty="0">
                <a:solidFill>
                  <a:srgbClr val="FFFFFF"/>
                </a:solidFill>
              </a:rPr>
              <a:t> at </a:t>
            </a:r>
            <a:r>
              <a:rPr lang="en-US" sz="2700" dirty="0" err="1">
                <a:solidFill>
                  <a:srgbClr val="FFFFFF"/>
                </a:solidFill>
              </a:rPr>
              <a:t>trives</a:t>
            </a:r>
            <a:r>
              <a:rPr lang="en-US" sz="2700" dirty="0">
                <a:solidFill>
                  <a:srgbClr val="FFFFFF"/>
                </a:solidFill>
              </a:rPr>
              <a:t>, </a:t>
            </a:r>
            <a:r>
              <a:rPr lang="en-US" sz="2700" dirty="0" err="1">
                <a:solidFill>
                  <a:srgbClr val="FFFFFF"/>
                </a:solidFill>
              </a:rPr>
              <a:t>oplever</a:t>
            </a:r>
            <a:r>
              <a:rPr lang="en-US" sz="2700" dirty="0">
                <a:solidFill>
                  <a:srgbClr val="FFFFFF"/>
                </a:solidFill>
              </a:rPr>
              <a:t> at </a:t>
            </a:r>
            <a:r>
              <a:rPr lang="en-US" sz="2700" dirty="0" err="1">
                <a:solidFill>
                  <a:srgbClr val="FFFFFF"/>
                </a:solidFill>
              </a:rPr>
              <a:t>udvikle</a:t>
            </a:r>
            <a:r>
              <a:rPr lang="en-US" sz="2700" dirty="0">
                <a:solidFill>
                  <a:srgbClr val="FFFFFF"/>
                </a:solidFill>
              </a:rPr>
              <a:t> sig, </a:t>
            </a:r>
            <a:r>
              <a:rPr lang="en-US" sz="2700" dirty="0" err="1">
                <a:solidFill>
                  <a:srgbClr val="FFFFFF"/>
                </a:solidFill>
              </a:rPr>
              <a:t>samt</a:t>
            </a:r>
            <a:r>
              <a:rPr lang="en-US" sz="2700" dirty="0">
                <a:solidFill>
                  <a:srgbClr val="FFFFFF"/>
                </a:solidFill>
              </a:rPr>
              <a:t> </a:t>
            </a:r>
            <a:r>
              <a:rPr lang="en-US" sz="2700" dirty="0" err="1">
                <a:solidFill>
                  <a:srgbClr val="FFFFFF"/>
                </a:solidFill>
              </a:rPr>
              <a:t>oplever</a:t>
            </a:r>
            <a:r>
              <a:rPr lang="en-US" sz="2700" dirty="0">
                <a:solidFill>
                  <a:srgbClr val="FFFFFF"/>
                </a:solidFill>
              </a:rPr>
              <a:t> </a:t>
            </a:r>
            <a:r>
              <a:rPr lang="en-US" sz="2700" dirty="0" err="1">
                <a:solidFill>
                  <a:srgbClr val="FFFFFF"/>
                </a:solidFill>
              </a:rPr>
              <a:t>en</a:t>
            </a:r>
            <a:r>
              <a:rPr lang="en-US" sz="2700" dirty="0">
                <a:solidFill>
                  <a:srgbClr val="FFFFFF"/>
                </a:solidFill>
              </a:rPr>
              <a:t> </a:t>
            </a:r>
            <a:r>
              <a:rPr lang="en-US" sz="2700" dirty="0" err="1">
                <a:solidFill>
                  <a:srgbClr val="FFFFFF"/>
                </a:solidFill>
              </a:rPr>
              <a:t>forbundethed</a:t>
            </a:r>
            <a:r>
              <a:rPr lang="en-US" sz="2700" dirty="0">
                <a:solidFill>
                  <a:srgbClr val="FFFFFF"/>
                </a:solidFill>
              </a:rPr>
              <a:t> med de </a:t>
            </a:r>
            <a:r>
              <a:rPr lang="en-US" sz="2700" dirty="0" err="1">
                <a:solidFill>
                  <a:srgbClr val="FFFFFF"/>
                </a:solidFill>
              </a:rPr>
              <a:t>øvrige</a:t>
            </a:r>
            <a:r>
              <a:rPr lang="en-US" sz="2700" dirty="0">
                <a:solidFill>
                  <a:srgbClr val="FFFFFF"/>
                </a:solidFill>
              </a:rPr>
              <a:t> </a:t>
            </a:r>
            <a:r>
              <a:rPr lang="en-US" sz="2700" dirty="0" err="1">
                <a:solidFill>
                  <a:srgbClr val="FFFFFF"/>
                </a:solidFill>
              </a:rPr>
              <a:t>deltagere</a:t>
            </a:r>
            <a:r>
              <a:rPr lang="en-US" sz="2700" dirty="0">
                <a:solidFill>
                  <a:srgbClr val="FFFFFF"/>
                </a:solidFill>
              </a:rPr>
              <a:t> og de “</a:t>
            </a:r>
            <a:r>
              <a:rPr lang="en-US" sz="2700" dirty="0" err="1">
                <a:solidFill>
                  <a:srgbClr val="FFFFFF"/>
                </a:solidFill>
              </a:rPr>
              <a:t>voksne</a:t>
            </a:r>
            <a:r>
              <a:rPr lang="en-US" sz="2700" dirty="0">
                <a:solidFill>
                  <a:srgbClr val="FFFFFF"/>
                </a:solidFill>
              </a:rPr>
              <a:t>”, der </a:t>
            </a:r>
            <a:r>
              <a:rPr lang="en-US" sz="2700" dirty="0" err="1">
                <a:solidFill>
                  <a:srgbClr val="FFFFFF"/>
                </a:solidFill>
              </a:rPr>
              <a:t>udover</a:t>
            </a:r>
            <a:r>
              <a:rPr lang="en-US" sz="2700" dirty="0">
                <a:solidFill>
                  <a:srgbClr val="FFFFFF"/>
                </a:solidFill>
              </a:rPr>
              <a:t> at “</a:t>
            </a:r>
            <a:r>
              <a:rPr lang="en-US" sz="2700" dirty="0" err="1">
                <a:solidFill>
                  <a:srgbClr val="FFFFFF"/>
                </a:solidFill>
              </a:rPr>
              <a:t>træne</a:t>
            </a:r>
            <a:r>
              <a:rPr lang="en-US" sz="2700" dirty="0">
                <a:solidFill>
                  <a:srgbClr val="FFFFFF"/>
                </a:solidFill>
              </a:rPr>
              <a:t>” </a:t>
            </a:r>
            <a:r>
              <a:rPr lang="en-US" sz="2700" dirty="0" err="1">
                <a:solidFill>
                  <a:srgbClr val="FFFFFF"/>
                </a:solidFill>
              </a:rPr>
              <a:t>også</a:t>
            </a:r>
            <a:r>
              <a:rPr lang="en-US" sz="2700" dirty="0">
                <a:solidFill>
                  <a:srgbClr val="FFFFFF"/>
                </a:solidFill>
              </a:rPr>
              <a:t> </a:t>
            </a:r>
            <a:r>
              <a:rPr lang="en-US" sz="2700" dirty="0" err="1">
                <a:solidFill>
                  <a:srgbClr val="FFFFFF"/>
                </a:solidFill>
              </a:rPr>
              <a:t>har</a:t>
            </a:r>
            <a:r>
              <a:rPr lang="en-US" sz="2700" dirty="0">
                <a:solidFill>
                  <a:srgbClr val="FFFFFF"/>
                </a:solidFill>
              </a:rPr>
              <a:t> </a:t>
            </a:r>
            <a:r>
              <a:rPr lang="en-US" sz="2700" dirty="0" err="1">
                <a:solidFill>
                  <a:srgbClr val="FFFFFF"/>
                </a:solidFill>
              </a:rPr>
              <a:t>fokus</a:t>
            </a:r>
            <a:r>
              <a:rPr lang="en-US" sz="2700" dirty="0">
                <a:solidFill>
                  <a:srgbClr val="FFFFFF"/>
                </a:solidFill>
              </a:rPr>
              <a:t> </a:t>
            </a:r>
            <a:r>
              <a:rPr lang="en-US" sz="2700" dirty="0" err="1">
                <a:solidFill>
                  <a:srgbClr val="FFFFFF"/>
                </a:solidFill>
              </a:rPr>
              <a:t>på</a:t>
            </a:r>
            <a:r>
              <a:rPr lang="en-US" sz="2700" dirty="0">
                <a:solidFill>
                  <a:srgbClr val="FFFFFF"/>
                </a:solidFill>
              </a:rPr>
              <a:t> alt det “</a:t>
            </a:r>
            <a:r>
              <a:rPr lang="en-US" sz="2700" dirty="0" err="1">
                <a:solidFill>
                  <a:srgbClr val="FFFFFF"/>
                </a:solidFill>
              </a:rPr>
              <a:t>andet</a:t>
            </a:r>
            <a:r>
              <a:rPr lang="en-US" sz="2700" dirty="0">
                <a:solidFill>
                  <a:srgbClr val="FFFFFF"/>
                </a:solidFill>
              </a:rPr>
              <a:t>” </a:t>
            </a:r>
            <a:r>
              <a:rPr lang="en-US" sz="2700" dirty="0" err="1">
                <a:solidFill>
                  <a:srgbClr val="FFFFFF"/>
                </a:solidFill>
              </a:rPr>
              <a:t>som</a:t>
            </a:r>
            <a:r>
              <a:rPr lang="en-US" sz="2700" dirty="0">
                <a:solidFill>
                  <a:srgbClr val="FFFFFF"/>
                </a:solidFill>
              </a:rPr>
              <a:t> </a:t>
            </a:r>
            <a:r>
              <a:rPr lang="en-US" sz="2700" dirty="0" err="1">
                <a:solidFill>
                  <a:srgbClr val="FFFFFF"/>
                </a:solidFill>
              </a:rPr>
              <a:t>aktiviteten</a:t>
            </a:r>
            <a:r>
              <a:rPr lang="en-US" sz="2700" dirty="0">
                <a:solidFill>
                  <a:srgbClr val="FFFFFF"/>
                </a:solidFill>
              </a:rPr>
              <a:t> </a:t>
            </a:r>
            <a:r>
              <a:rPr lang="en-US" sz="2700" dirty="0" err="1">
                <a:solidFill>
                  <a:srgbClr val="FFFFFF"/>
                </a:solidFill>
              </a:rPr>
              <a:t>også</a:t>
            </a:r>
            <a:r>
              <a:rPr lang="en-US" sz="2700" dirty="0">
                <a:solidFill>
                  <a:srgbClr val="FFFFFF"/>
                </a:solidFill>
              </a:rPr>
              <a:t> </a:t>
            </a:r>
            <a:r>
              <a:rPr lang="en-US" sz="2700" dirty="0" err="1">
                <a:solidFill>
                  <a:srgbClr val="FFFFFF"/>
                </a:solidFill>
              </a:rPr>
              <a:t>medvirker</a:t>
            </a:r>
            <a:r>
              <a:rPr lang="en-US" sz="2700" dirty="0">
                <a:solidFill>
                  <a:srgbClr val="FFFFFF"/>
                </a:solidFill>
              </a:rPr>
              <a:t> </a:t>
            </a:r>
            <a:r>
              <a:rPr lang="en-US" sz="2700" dirty="0" err="1">
                <a:solidFill>
                  <a:srgbClr val="FFFFFF"/>
                </a:solidFill>
              </a:rPr>
              <a:t>til</a:t>
            </a:r>
            <a:r>
              <a:rPr lang="en-US" sz="2700" dirty="0">
                <a:solidFill>
                  <a:srgbClr val="FFFFFF"/>
                </a:solidFill>
              </a:rPr>
              <a:t> at </a:t>
            </a:r>
            <a:r>
              <a:rPr lang="en-US" sz="2700" dirty="0" err="1">
                <a:solidFill>
                  <a:srgbClr val="FFFFFF"/>
                </a:solidFill>
              </a:rPr>
              <a:t>understøtte</a:t>
            </a:r>
            <a:r>
              <a:rPr lang="en-US" sz="2700" dirty="0">
                <a:solidFill>
                  <a:srgbClr val="FFFFFF"/>
                </a:solidFill>
              </a:rPr>
              <a:t>…..</a:t>
            </a:r>
          </a:p>
        </p:txBody>
      </p:sp>
      <p:pic>
        <p:nvPicPr>
          <p:cNvPr id="5" name="Pladsholder til indhold 4" descr="Et billede, der indeholder udendørs, bil, træ, vej&#10;&#10;Automatisk oprettet beskrivelse">
            <a:extLst>
              <a:ext uri="{FF2B5EF4-FFF2-40B4-BE49-F238E27FC236}">
                <a16:creationId xmlns:a16="http://schemas.microsoft.com/office/drawing/2014/main" id="{56E4F3D6-E970-4764-A49C-CC02E47386F4}"/>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b="-1"/>
          <a:stretch/>
        </p:blipFill>
        <p:spPr>
          <a:xfrm>
            <a:off x="1886243" y="604179"/>
            <a:ext cx="4743157" cy="2078061"/>
          </a:xfrm>
          <a:prstGeom prst="rect">
            <a:avLst/>
          </a:prstGeom>
        </p:spPr>
      </p:pic>
    </p:spTree>
    <p:extLst>
      <p:ext uri="{BB962C8B-B14F-4D97-AF65-F5344CB8AC3E}">
        <p14:creationId xmlns:p14="http://schemas.microsoft.com/office/powerpoint/2010/main" val="325457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AAA7C-9316-38B2-678A-89647E9D08D4}"/>
              </a:ext>
            </a:extLst>
          </p:cNvPr>
          <p:cNvSpPr>
            <a:spLocks noGrp="1"/>
          </p:cNvSpPr>
          <p:nvPr>
            <p:ph type="title"/>
          </p:nvPr>
        </p:nvSpPr>
        <p:spPr>
          <a:xfrm>
            <a:off x="457200" y="278266"/>
            <a:ext cx="7592786" cy="1095375"/>
          </a:xfrm>
        </p:spPr>
        <p:txBody>
          <a:bodyPr>
            <a:noAutofit/>
          </a:bodyPr>
          <a:lstStyle/>
          <a:p>
            <a:pPr algn="ctr"/>
            <a:r>
              <a:rPr lang="da-DK" sz="2400" dirty="0"/>
              <a:t>Vi skal være ambitiøse på det analoge fællesskabs vegne</a:t>
            </a:r>
            <a:br>
              <a:rPr lang="da-DK" sz="2400" dirty="0"/>
            </a:br>
            <a:r>
              <a:rPr lang="da-DK" sz="2400" dirty="0"/>
              <a:t> - og udnytte de muligheder der ligger i at  ”legemestrene” og ”</a:t>
            </a:r>
            <a:r>
              <a:rPr lang="da-DK" sz="2400" dirty="0" err="1"/>
              <a:t>kulturbærererne</a:t>
            </a:r>
            <a:r>
              <a:rPr lang="da-DK" sz="2400" dirty="0"/>
              <a:t>”…..</a:t>
            </a:r>
          </a:p>
        </p:txBody>
      </p:sp>
      <p:sp>
        <p:nvSpPr>
          <p:cNvPr id="3" name="Pladsholder til indhold 2">
            <a:extLst>
              <a:ext uri="{FF2B5EF4-FFF2-40B4-BE49-F238E27FC236}">
                <a16:creationId xmlns:a16="http://schemas.microsoft.com/office/drawing/2014/main" id="{7A84C095-A070-7DCE-9BD0-46AA7D9CA02F}"/>
              </a:ext>
            </a:extLst>
          </p:cNvPr>
          <p:cNvSpPr>
            <a:spLocks noGrp="1"/>
          </p:cNvSpPr>
          <p:nvPr>
            <p:ph idx="1"/>
          </p:nvPr>
        </p:nvSpPr>
        <p:spPr/>
        <p:txBody>
          <a:bodyPr>
            <a:normAutofit/>
          </a:bodyPr>
          <a:lstStyle/>
          <a:p>
            <a:pPr marL="0" indent="0">
              <a:buNone/>
            </a:pPr>
            <a:r>
              <a:rPr lang="da-DK" sz="2800" b="1" dirty="0"/>
              <a:t>”…er intentionelle og systematiske i deres arbejde med at facilitere processer, hvor de sammen med deltagerne formår at italesætte potentialerne i de kropslige erfaringer, som idrætsarenaen giver og unge i forhold til at blive klogere på sig selv, andre og verden…”(Haugegaard &amp; Østergaard 2020)</a:t>
            </a:r>
          </a:p>
          <a:p>
            <a:endParaRPr lang="da-DK" sz="2800" dirty="0"/>
          </a:p>
        </p:txBody>
      </p:sp>
    </p:spTree>
    <p:extLst>
      <p:ext uri="{BB962C8B-B14F-4D97-AF65-F5344CB8AC3E}">
        <p14:creationId xmlns:p14="http://schemas.microsoft.com/office/powerpoint/2010/main" val="3079106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BCF167AF-8594-BB4E-9EDC-5771118B4F6A}"/>
              </a:ext>
            </a:extLst>
          </p:cNvPr>
          <p:cNvPicPr>
            <a:picLocks noChangeAspect="1"/>
          </p:cNvPicPr>
          <p:nvPr/>
        </p:nvPicPr>
        <p:blipFill>
          <a:blip r:embed="rId2"/>
          <a:stretch>
            <a:fillRect/>
          </a:stretch>
        </p:blipFill>
        <p:spPr>
          <a:xfrm>
            <a:off x="0" y="-12829"/>
            <a:ext cx="9144000" cy="2976289"/>
          </a:xfrm>
          <a:prstGeom prst="rect">
            <a:avLst/>
          </a:prstGeom>
        </p:spPr>
      </p:pic>
      <p:pic>
        <p:nvPicPr>
          <p:cNvPr id="14" name="Billede 13">
            <a:extLst>
              <a:ext uri="{FF2B5EF4-FFF2-40B4-BE49-F238E27FC236}">
                <a16:creationId xmlns:a16="http://schemas.microsoft.com/office/drawing/2014/main" id="{764CEB39-0529-1E45-A103-87C5450A8DE0}"/>
              </a:ext>
            </a:extLst>
          </p:cNvPr>
          <p:cNvPicPr>
            <a:picLocks noChangeAspect="1"/>
          </p:cNvPicPr>
          <p:nvPr/>
        </p:nvPicPr>
        <p:blipFill>
          <a:blip r:embed="rId3"/>
          <a:stretch>
            <a:fillRect/>
          </a:stretch>
        </p:blipFill>
        <p:spPr>
          <a:xfrm>
            <a:off x="7868825" y="4415275"/>
            <a:ext cx="1441232" cy="1020968"/>
          </a:xfrm>
          <a:prstGeom prst="rect">
            <a:avLst/>
          </a:prstGeom>
        </p:spPr>
      </p:pic>
      <p:pic>
        <p:nvPicPr>
          <p:cNvPr id="9" name="Billede 8">
            <a:extLst>
              <a:ext uri="{FF2B5EF4-FFF2-40B4-BE49-F238E27FC236}">
                <a16:creationId xmlns:a16="http://schemas.microsoft.com/office/drawing/2014/main" id="{59E9F8D4-11AF-C541-8532-3825282C7230}"/>
              </a:ext>
            </a:extLst>
          </p:cNvPr>
          <p:cNvPicPr>
            <a:picLocks noChangeAspect="1"/>
          </p:cNvPicPr>
          <p:nvPr/>
        </p:nvPicPr>
        <p:blipFill>
          <a:blip r:embed="rId4"/>
          <a:stretch>
            <a:fillRect/>
          </a:stretch>
        </p:blipFill>
        <p:spPr>
          <a:xfrm>
            <a:off x="3717180" y="3330114"/>
            <a:ext cx="1804585" cy="1804585"/>
          </a:xfrm>
          <a:prstGeom prst="rect">
            <a:avLst/>
          </a:prstGeom>
        </p:spPr>
      </p:pic>
      <p:sp>
        <p:nvSpPr>
          <p:cNvPr id="12" name="AutoShape 2">
            <a:extLst>
              <a:ext uri="{FF2B5EF4-FFF2-40B4-BE49-F238E27FC236}">
                <a16:creationId xmlns:a16="http://schemas.microsoft.com/office/drawing/2014/main" id="{AB996D1D-0955-AC43-B5AE-0C236E30B87E}"/>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a-DK" sz="1350"/>
          </a:p>
        </p:txBody>
      </p:sp>
      <p:sp>
        <p:nvSpPr>
          <p:cNvPr id="16" name="Tekstfelt 15">
            <a:extLst>
              <a:ext uri="{FF2B5EF4-FFF2-40B4-BE49-F238E27FC236}">
                <a16:creationId xmlns:a16="http://schemas.microsoft.com/office/drawing/2014/main" id="{B3EA3991-5955-5F42-93D7-0B90D7B90A17}"/>
              </a:ext>
            </a:extLst>
          </p:cNvPr>
          <p:cNvSpPr txBox="1"/>
          <p:nvPr/>
        </p:nvSpPr>
        <p:spPr>
          <a:xfrm>
            <a:off x="6988373" y="3182918"/>
            <a:ext cx="1965993" cy="1500411"/>
          </a:xfrm>
          <a:prstGeom prst="rect">
            <a:avLst/>
          </a:prstGeom>
          <a:noFill/>
        </p:spPr>
        <p:txBody>
          <a:bodyPr wrap="square" rtlCol="0">
            <a:spAutoFit/>
          </a:bodyPr>
          <a:lstStyle/>
          <a:p>
            <a:r>
              <a:rPr lang="da-DK" sz="1050" dirty="0">
                <a:solidFill>
                  <a:schemeClr val="accent6">
                    <a:lumMod val="75000"/>
                  </a:schemeClr>
                </a:solidFill>
              </a:rPr>
              <a:t>Tænd for kameraet eller QR-scanneren på din telefon eller tablet, og scan QR-koden. </a:t>
            </a:r>
          </a:p>
          <a:p>
            <a:endParaRPr lang="da-DK" sz="1050" dirty="0">
              <a:solidFill>
                <a:schemeClr val="accent6">
                  <a:lumMod val="75000"/>
                </a:schemeClr>
              </a:solidFill>
            </a:endParaRPr>
          </a:p>
          <a:p>
            <a:r>
              <a:rPr lang="da-DK" sz="1050" dirty="0">
                <a:solidFill>
                  <a:schemeClr val="accent6">
                    <a:lumMod val="75000"/>
                  </a:schemeClr>
                </a:solidFill>
              </a:rPr>
              <a:t>Følg det link, som kommer frem – Så er du inde på CUR’s digitale platform for vigtige samtaler</a:t>
            </a:r>
          </a:p>
          <a:p>
            <a:endParaRPr lang="da-DK" sz="1050" dirty="0">
              <a:solidFill>
                <a:schemeClr val="accent6">
                  <a:lumMod val="75000"/>
                </a:schemeClr>
              </a:solidFill>
            </a:endParaRPr>
          </a:p>
          <a:p>
            <a:r>
              <a:rPr lang="da-DK" sz="750" dirty="0">
                <a:solidFill>
                  <a:schemeClr val="bg1">
                    <a:lumMod val="50000"/>
                  </a:schemeClr>
                </a:solidFill>
              </a:rPr>
              <a:t>Din adgang og dine valg er anonyme</a:t>
            </a:r>
          </a:p>
        </p:txBody>
      </p:sp>
      <p:pic>
        <p:nvPicPr>
          <p:cNvPr id="1028" name="Picture 4" descr="Qr Code, Scanner, Stregkode">
            <a:extLst>
              <a:ext uri="{FF2B5EF4-FFF2-40B4-BE49-F238E27FC236}">
                <a16:creationId xmlns:a16="http://schemas.microsoft.com/office/drawing/2014/main" id="{64A2C7BF-104A-3D48-9F63-56FD0D562DC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384713" y="4147862"/>
            <a:ext cx="892241" cy="77789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4A8A277-B8F6-1F49-A1DB-7A2A1A094D19}"/>
              </a:ext>
            </a:extLst>
          </p:cNvPr>
          <p:cNvSpPr>
            <a:spLocks noGrp="1"/>
          </p:cNvSpPr>
          <p:nvPr>
            <p:ph type="ctrTitle"/>
          </p:nvPr>
        </p:nvSpPr>
        <p:spPr>
          <a:xfrm rot="21437326">
            <a:off x="-37000" y="2124042"/>
            <a:ext cx="9324028" cy="1194350"/>
          </a:xfrm>
          <a:solidFill>
            <a:schemeClr val="accent2"/>
          </a:solidFill>
        </p:spPr>
        <p:txBody>
          <a:bodyPr>
            <a:normAutofit/>
          </a:bodyPr>
          <a:lstStyle/>
          <a:p>
            <a:pPr>
              <a:lnSpc>
                <a:spcPct val="150000"/>
              </a:lnSpc>
              <a:spcAft>
                <a:spcPts val="600"/>
              </a:spcAft>
            </a:pPr>
            <a:r>
              <a:rPr lang="da-DK" sz="1350" b="1" dirty="0">
                <a:latin typeface="Arial" panose="020B0604020202020204" pitchFamily="34" charset="0"/>
                <a:ea typeface="Calibri" panose="020F0502020204030204" pitchFamily="34" charset="0"/>
                <a:cs typeface="Times New Roman" panose="02020603050405020304" pitchFamily="18" charset="0"/>
              </a:rPr>
              <a:t>”Idræt handler om mere end afleveringer, spring og indspil til stregen”</a:t>
            </a:r>
            <a:br>
              <a:rPr lang="da-DK" sz="1350" dirty="0">
                <a:latin typeface="Calibri" panose="020F0502020204030204" pitchFamily="34" charset="0"/>
                <a:ea typeface="Calibri" panose="020F0502020204030204" pitchFamily="34" charset="0"/>
                <a:cs typeface="Times New Roman" panose="02020603050405020304" pitchFamily="18" charset="0"/>
              </a:rPr>
            </a:br>
            <a:r>
              <a:rPr lang="da-DK" sz="1350" b="1" dirty="0">
                <a:latin typeface="Arial" panose="020B0604020202020204" pitchFamily="34" charset="0"/>
                <a:ea typeface="Calibri" panose="020F0502020204030204" pitchFamily="34" charset="0"/>
                <a:cs typeface="Times New Roman" panose="02020603050405020304" pitchFamily="18" charset="0"/>
              </a:rPr>
              <a:t> –</a:t>
            </a:r>
            <a:br>
              <a:rPr lang="da-DK" sz="1350" dirty="0">
                <a:latin typeface="Calibri" panose="020F0502020204030204" pitchFamily="34" charset="0"/>
                <a:ea typeface="Calibri" panose="020F0502020204030204" pitchFamily="34" charset="0"/>
                <a:cs typeface="Times New Roman" panose="02020603050405020304" pitchFamily="18" charset="0"/>
              </a:rPr>
            </a:br>
            <a:r>
              <a:rPr lang="da-DK" sz="1350" b="1" dirty="0">
                <a:latin typeface="Arial" panose="020B0604020202020204" pitchFamily="34" charset="0"/>
                <a:ea typeface="Calibri" panose="020F0502020204030204" pitchFamily="34" charset="0"/>
                <a:cs typeface="Times New Roman" panose="02020603050405020304" pitchFamily="18" charset="0"/>
              </a:rPr>
              <a:t>Input til samtaler i forbindelse med træning, kamp og stævner</a:t>
            </a:r>
            <a:endParaRPr lang="da-DK" dirty="0"/>
          </a:p>
        </p:txBody>
      </p:sp>
    </p:spTree>
    <p:extLst>
      <p:ext uri="{BB962C8B-B14F-4D97-AF65-F5344CB8AC3E}">
        <p14:creationId xmlns:p14="http://schemas.microsoft.com/office/powerpoint/2010/main" val="173382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847BF-C431-F391-076E-2F4DE1128F78}"/>
              </a:ext>
            </a:extLst>
          </p:cNvPr>
          <p:cNvSpPr>
            <a:spLocks noGrp="1"/>
          </p:cNvSpPr>
          <p:nvPr>
            <p:ph type="title"/>
          </p:nvPr>
        </p:nvSpPr>
        <p:spPr/>
        <p:txBody>
          <a:bodyPr>
            <a:normAutofit fontScale="90000"/>
          </a:bodyPr>
          <a:lstStyle/>
          <a:p>
            <a:r>
              <a:rPr lang="da-DK" sz="3600" dirty="0">
                <a:effectLst/>
                <a:latin typeface="Arial" panose="020B0604020202020204" pitchFamily="34" charset="0"/>
                <a:ea typeface="Calibri" panose="020F0502020204030204" pitchFamily="34" charset="0"/>
                <a:cs typeface="Times New Roman" panose="02020603050405020304" pitchFamily="18" charset="0"/>
              </a:rPr>
              <a:t>Sammen med udøverne sætter vi i materialet bl.a. </a:t>
            </a:r>
            <a:r>
              <a:rPr lang="da-DK" sz="3600">
                <a:effectLst/>
                <a:latin typeface="Arial" panose="020B0604020202020204" pitchFamily="34" charset="0"/>
                <a:ea typeface="Calibri" panose="020F0502020204030204" pitchFamily="34" charset="0"/>
                <a:cs typeface="Times New Roman" panose="02020603050405020304" pitchFamily="18" charset="0"/>
              </a:rPr>
              <a:t>fokus på:</a:t>
            </a:r>
            <a:br>
              <a:rPr lang="da-DK" sz="3600">
                <a:effectLst/>
                <a:latin typeface="Calibri" panose="020F0502020204030204" pitchFamily="34" charset="0"/>
                <a:ea typeface="Calibri" panose="020F0502020204030204" pitchFamily="34" charset="0"/>
                <a:cs typeface="Times New Roman" panose="02020603050405020304" pitchFamily="18" charset="0"/>
              </a:rPr>
            </a:br>
            <a:endParaRPr lang="da-DK"/>
          </a:p>
        </p:txBody>
      </p:sp>
      <p:sp>
        <p:nvSpPr>
          <p:cNvPr id="3" name="Pladsholder til indhold 2">
            <a:extLst>
              <a:ext uri="{FF2B5EF4-FFF2-40B4-BE49-F238E27FC236}">
                <a16:creationId xmlns:a16="http://schemas.microsoft.com/office/drawing/2014/main" id="{0A7FA1A1-B9CE-B178-A0F1-DF8CCC395829}"/>
              </a:ext>
            </a:extLst>
          </p:cNvPr>
          <p:cNvSpPr>
            <a:spLocks noGrp="1"/>
          </p:cNvSpPr>
          <p:nvPr>
            <p:ph idx="1"/>
          </p:nvPr>
        </p:nvSpPr>
        <p:spPr/>
        <p:txBody>
          <a:bodyPr>
            <a:normAutofit fontScale="85000" lnSpcReduction="10000"/>
          </a:bodyPr>
          <a:lstStyle/>
          <a:p>
            <a:pPr marL="342900" lvl="0" indent="-342900">
              <a:lnSpc>
                <a:spcPct val="150000"/>
              </a:lnSpc>
              <a:buFont typeface="+mj-lt"/>
              <a:buAutoNum type="alphaLcParenR"/>
            </a:pPr>
            <a:r>
              <a:rPr lang="da-DK" sz="18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Det konkrete indhold </a:t>
            </a:r>
            <a:r>
              <a:rPr lang="da-DK" sz="1800" dirty="0">
                <a:effectLst/>
                <a:latin typeface="Arial" panose="020B0604020202020204" pitchFamily="34" charset="0"/>
                <a:ea typeface="Calibri" panose="020F0502020204030204" pitchFamily="34" charset="0"/>
                <a:cs typeface="Times New Roman" panose="02020603050405020304" pitchFamily="18" charset="0"/>
              </a:rPr>
              <a:t>af træningen/kamp/stævne: Hvad trænede vi, og hvad skal vi bruge de nye færdigheder til? Hvad lykkedes for os i kampen, hvor blev vi udfordret - og hvorfor?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da-DK" sz="18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Hvilke personlige kompetencer </a:t>
            </a:r>
            <a:r>
              <a:rPr lang="da-DK" sz="1800" dirty="0">
                <a:effectLst/>
                <a:latin typeface="Arial" panose="020B0604020202020204" pitchFamily="34" charset="0"/>
                <a:ea typeface="Calibri" panose="020F0502020204030204" pitchFamily="34" charset="0"/>
                <a:cs typeface="Times New Roman" panose="02020603050405020304" pitchFamily="18" charset="0"/>
              </a:rPr>
              <a:t>udvikler vi og anvender i forbindelse med træning, kamp og stævne? Mod på at gå i gang med nye ting, erfaring med hvad det kræver at tilegne sig nye kompetencer, samarbejde med andre, tage ansvar og gå foran osv.</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arenR"/>
            </a:pPr>
            <a:r>
              <a:rPr lang="da-DK" sz="1800" dirty="0">
                <a:effectLst/>
                <a:latin typeface="Arial" panose="020B0604020202020204" pitchFamily="34" charset="0"/>
                <a:ea typeface="Calibri" panose="020F0502020204030204" pitchFamily="34" charset="0"/>
                <a:cs typeface="Times New Roman" panose="02020603050405020304" pitchFamily="18" charset="0"/>
              </a:rPr>
              <a:t>Er der nogle af de konkrete kompetencer, vi udvikler til træning og kamp, som de også </a:t>
            </a:r>
            <a:r>
              <a:rPr lang="da-DK" sz="18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kan bruge på andre arenae</a:t>
            </a:r>
            <a:r>
              <a:rPr lang="da-DK" sz="1800" dirty="0">
                <a:effectLst/>
                <a:latin typeface="Arial" panose="020B0604020202020204" pitchFamily="34" charset="0"/>
                <a:ea typeface="Calibri" panose="020F0502020204030204" pitchFamily="34" charset="0"/>
                <a:cs typeface="Times New Roman" panose="02020603050405020304" pitchFamily="18" charset="0"/>
              </a:rPr>
              <a:t>r i deres liv? F.eks. modet til at påtage sig ansvar i en gruppe, at vi får erfaring med at øve os, at turde tage en chance m.v.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406279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906F-510F-8065-1C0A-3219E493AE90}"/>
              </a:ext>
            </a:extLst>
          </p:cNvPr>
          <p:cNvSpPr>
            <a:spLocks noGrp="1"/>
          </p:cNvSpPr>
          <p:nvPr>
            <p:ph type="title"/>
          </p:nvPr>
        </p:nvSpPr>
        <p:spPr/>
        <p:txBody>
          <a:bodyPr>
            <a:noAutofit/>
          </a:bodyPr>
          <a:lstStyle/>
          <a:p>
            <a:pPr algn="ctr"/>
            <a:r>
              <a:rPr lang="da-DK" sz="2000" b="0" dirty="0">
                <a:effectLst/>
                <a:latin typeface="Arial" panose="020B0604020202020204" pitchFamily="34" charset="0"/>
                <a:ea typeface="Times New Roman" panose="02020603050405020304" pitchFamily="18" charset="0"/>
              </a:rPr>
              <a:t>Vi vil gerne bevæge os væk fra </a:t>
            </a:r>
            <a:r>
              <a:rPr lang="da-DK" sz="2000" b="0" i="1" dirty="0">
                <a:effectLst/>
                <a:latin typeface="Arial" panose="020B0604020202020204" pitchFamily="34" charset="0"/>
                <a:ea typeface="Times New Roman" panose="02020603050405020304" pitchFamily="18" charset="0"/>
              </a:rPr>
              <a:t>”Hvad har vi trænet i dag?”-</a:t>
            </a:r>
            <a:r>
              <a:rPr lang="da-DK" sz="2000" b="0" dirty="0">
                <a:effectLst/>
                <a:latin typeface="Arial" panose="020B0604020202020204" pitchFamily="34" charset="0"/>
                <a:ea typeface="Times New Roman" panose="02020603050405020304" pitchFamily="18" charset="0"/>
              </a:rPr>
              <a:t>spørgsmålet, og i stedet forsøge at facilitere samtaler, der gør, at ”skærm- og indadvendte” unge bliver mere reflekterede, samt  fællesskabs- og verdensvendte.</a:t>
            </a:r>
            <a:endParaRPr lang="da-DK" sz="2000" dirty="0"/>
          </a:p>
        </p:txBody>
      </p:sp>
      <p:sp>
        <p:nvSpPr>
          <p:cNvPr id="3" name="Pladsholder til indhold 2">
            <a:extLst>
              <a:ext uri="{FF2B5EF4-FFF2-40B4-BE49-F238E27FC236}">
                <a16:creationId xmlns:a16="http://schemas.microsoft.com/office/drawing/2014/main" id="{2082DF2A-6FF6-D6EF-3B3A-20B036A88B27}"/>
              </a:ext>
            </a:extLst>
          </p:cNvPr>
          <p:cNvSpPr>
            <a:spLocks noGrp="1"/>
          </p:cNvSpPr>
          <p:nvPr>
            <p:ph idx="1"/>
          </p:nvPr>
        </p:nvSpPr>
        <p:spPr>
          <a:xfrm>
            <a:off x="628650" y="1369218"/>
            <a:ext cx="7886700" cy="3710781"/>
          </a:xfrm>
        </p:spPr>
        <p:txBody>
          <a:bodyPr>
            <a:normAutofit fontScale="85000" lnSpcReduction="10000"/>
          </a:bodyPr>
          <a:lstStyle/>
          <a:p>
            <a:pPr>
              <a:lnSpc>
                <a:spcPct val="150000"/>
              </a:lnSpc>
            </a:pPr>
            <a:r>
              <a:rPr lang="da-DK" sz="1800" b="0" dirty="0">
                <a:effectLst/>
                <a:latin typeface="Arial" panose="020B0604020202020204" pitchFamily="34" charset="0"/>
                <a:ea typeface="Times New Roman" panose="02020603050405020304" pitchFamily="18" charset="0"/>
              </a:rPr>
              <a:t>Det gør vi bl.a. ved at udfordre dem til at overveje temaer som f.eks.:</a:t>
            </a:r>
            <a:endParaRPr lang="da-DK" sz="1800" b="1"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pPr>
            <a:r>
              <a:rPr lang="da-DK" sz="1800" b="0" dirty="0">
                <a:effectLst/>
                <a:latin typeface="Arial" panose="020B0604020202020204" pitchFamily="34" charset="0"/>
                <a:ea typeface="Times New Roman" panose="02020603050405020304" pitchFamily="18" charset="0"/>
              </a:rPr>
              <a:t>Hvordan de oplever deres egen udvikling som udøver, hvilke muligheder de har for at kunne påvirke deres udvikling, og hvorfor de ikke skal sammenligne sig med andre</a:t>
            </a:r>
            <a:endParaRPr lang="da-DK" sz="1800" b="1"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pPr>
            <a:r>
              <a:rPr lang="da-DK" sz="1800" b="0" dirty="0">
                <a:effectLst/>
                <a:latin typeface="Arial" panose="020B0604020202020204" pitchFamily="34" charset="0"/>
                <a:ea typeface="Times New Roman" panose="02020603050405020304" pitchFamily="18" charset="0"/>
              </a:rPr>
              <a:t>Hvordan de oplever udviklingen på holdet/årgangen, hvordan de selv bidrager til denne udvikling, samt hvordan udviklingen på holdet/årgangen indvirker på deres egen udvikling.</a:t>
            </a:r>
            <a:endParaRPr lang="da-DK" sz="1800" b="1"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pPr>
            <a:r>
              <a:rPr lang="da-DK" sz="1800" b="0" dirty="0">
                <a:effectLst/>
                <a:latin typeface="Arial" panose="020B0604020202020204" pitchFamily="34" charset="0"/>
                <a:ea typeface="Times New Roman" panose="02020603050405020304" pitchFamily="18" charset="0"/>
              </a:rPr>
              <a:t>Hvilke idrætsfaglige/tekniske elementer de kan være udfordret af? Hvordan er deres tilgang når de bliver udfordret? Tror de, at de er den eneste, der er udfordret? </a:t>
            </a:r>
            <a:endParaRPr lang="da-DK" sz="1800" b="1" dirty="0">
              <a:effectLst/>
              <a:latin typeface="Times New Roman" panose="02020603050405020304" pitchFamily="18" charset="0"/>
              <a:ea typeface="Times New Roman" panose="02020603050405020304" pitchFamily="18" charset="0"/>
            </a:endParaRPr>
          </a:p>
          <a:p>
            <a:r>
              <a:rPr lang="da-DK" sz="1800" dirty="0">
                <a:effectLst/>
                <a:latin typeface="Arial" panose="020B0604020202020204" pitchFamily="34" charset="0"/>
                <a:ea typeface="Calibri" panose="020F0502020204030204" pitchFamily="34" charset="0"/>
              </a:rPr>
              <a:t>Vi vil med andre ord gerne have både den enkelte udøver, og hele holdet/årgangen til at blive mere ”analytiske” og kigge på sig selv og fællesskabet udefra. </a:t>
            </a:r>
            <a:endParaRPr lang="da-DK" dirty="0"/>
          </a:p>
        </p:txBody>
      </p:sp>
    </p:spTree>
    <p:extLst>
      <p:ext uri="{BB962C8B-B14F-4D97-AF65-F5344CB8AC3E}">
        <p14:creationId xmlns:p14="http://schemas.microsoft.com/office/powerpoint/2010/main" val="919471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7" name="Picture 1046">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screen">
            <a:extLst>
              <a:ext uri="{28A0092B-C50C-407E-A947-70E740481C1C}">
                <a14:useLocalDpi xmlns:a14="http://schemas.microsoft.com/office/drawing/2010/main" val="0"/>
              </a:ext>
            </a:extLst>
          </a:blip>
          <a:stretch>
            <a:fillRect/>
          </a:stretch>
        </p:blipFill>
        <p:spPr>
          <a:xfrm>
            <a:off x="0" y="0"/>
            <a:ext cx="9141714" cy="5146785"/>
          </a:xfrm>
          <a:prstGeom prst="rect">
            <a:avLst/>
          </a:prstGeom>
        </p:spPr>
      </p:pic>
      <p:sp>
        <p:nvSpPr>
          <p:cNvPr id="1049" name="Rectangle 1048">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3" name="Rectangle 1052">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546881"/>
            <a:ext cx="8324514" cy="4049737"/>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el 1">
            <a:extLst>
              <a:ext uri="{FF2B5EF4-FFF2-40B4-BE49-F238E27FC236}">
                <a16:creationId xmlns:a16="http://schemas.microsoft.com/office/drawing/2014/main" id="{04780F44-AC7F-3F0F-AAC5-F612C055245C}"/>
              </a:ext>
            </a:extLst>
          </p:cNvPr>
          <p:cNvSpPr>
            <a:spLocks noGrp="1"/>
          </p:cNvSpPr>
          <p:nvPr>
            <p:ph type="title"/>
          </p:nvPr>
        </p:nvSpPr>
        <p:spPr>
          <a:xfrm>
            <a:off x="898635" y="2213613"/>
            <a:ext cx="2846880" cy="2089664"/>
          </a:xfrm>
        </p:spPr>
        <p:txBody>
          <a:bodyPr vert="horz" lIns="91440" tIns="45720" rIns="91440" bIns="45720" rtlCol="0" anchor="t">
            <a:normAutofit/>
          </a:bodyPr>
          <a:lstStyle/>
          <a:p>
            <a:pPr defTabSz="914400"/>
            <a:r>
              <a:rPr lang="en-US" sz="2300" b="1"/>
              <a:t>Vi ved en masse om hvad der karakteriserer de fritidsmiljøer unge  ønsker at være en del af….og som medvirker til øget trivsel….</a:t>
            </a:r>
          </a:p>
        </p:txBody>
      </p:sp>
      <p:pic>
        <p:nvPicPr>
          <p:cNvPr id="1034" name="Picture 10" descr="11 Ways to Develop Skills and Knowledge for Work - MBO Partners">
            <a:extLst>
              <a:ext uri="{FF2B5EF4-FFF2-40B4-BE49-F238E27FC236}">
                <a16:creationId xmlns:a16="http://schemas.microsoft.com/office/drawing/2014/main" id="{9917E327-DEFB-0F95-3AB3-2FBBD577A35E}"/>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val="0"/>
              </a:ext>
            </a:extLst>
          </a:blip>
          <a:srcRect b="-1"/>
          <a:stretch/>
        </p:blipFill>
        <p:spPr bwMode="auto">
          <a:xfrm>
            <a:off x="4019363" y="671707"/>
            <a:ext cx="4580374" cy="379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051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FE59D-507A-1759-EB86-D8BCC0913713}"/>
              </a:ext>
            </a:extLst>
          </p:cNvPr>
          <p:cNvSpPr>
            <a:spLocks noGrp="1"/>
          </p:cNvSpPr>
          <p:nvPr>
            <p:ph type="title"/>
          </p:nvPr>
        </p:nvSpPr>
        <p:spPr/>
        <p:txBody>
          <a:bodyPr>
            <a:normAutofit fontScale="90000"/>
          </a:bodyPr>
          <a:lstStyle/>
          <a:p>
            <a:r>
              <a:rPr lang="da-DK" sz="3100" b="1" dirty="0">
                <a:effectLst/>
                <a:latin typeface="Arial" panose="020B0604020202020204" pitchFamily="34" charset="0"/>
                <a:ea typeface="Times New Roman" panose="02020603050405020304" pitchFamily="18" charset="0"/>
              </a:rPr>
              <a:t>Hvordan får vi gang i snakken? – et par råd</a:t>
            </a:r>
            <a:br>
              <a:rPr lang="da-DK" sz="3600" b="1"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57C7BA03-B18C-0954-9F61-96127BBC8774}"/>
              </a:ext>
            </a:extLst>
          </p:cNvPr>
          <p:cNvSpPr>
            <a:spLocks noGrp="1"/>
          </p:cNvSpPr>
          <p:nvPr>
            <p:ph idx="1"/>
          </p:nvPr>
        </p:nvSpPr>
        <p:spPr/>
        <p:txBody>
          <a:bodyPr/>
          <a:lstStyle/>
          <a:p>
            <a:pPr>
              <a:lnSpc>
                <a:spcPct val="150000"/>
              </a:lnSpc>
            </a:pPr>
            <a:r>
              <a:rPr lang="da-DK" sz="1800" b="1" dirty="0">
                <a:effectLst/>
                <a:latin typeface="Arial" panose="020B0604020202020204" pitchFamily="34" charset="0"/>
                <a:ea typeface="Times New Roman" panose="02020603050405020304" pitchFamily="18" charset="0"/>
              </a:rPr>
              <a:t>Skab et rum for identifikation og giv udøverne begreber de kan arbejde med</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1" dirty="0">
                <a:effectLst/>
                <a:latin typeface="Arial" panose="020B0604020202020204" pitchFamily="34" charset="0"/>
                <a:ea typeface="Times New Roman" panose="02020603050405020304" pitchFamily="18" charset="0"/>
              </a:rPr>
              <a:t>Drop de lukkede spørgsmål</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1" dirty="0">
                <a:effectLst/>
                <a:latin typeface="Arial" panose="020B0604020202020204" pitchFamily="34" charset="0"/>
                <a:ea typeface="Times New Roman" panose="02020603050405020304" pitchFamily="18" charset="0"/>
              </a:rPr>
              <a:t>Der er ikke evidens for, at dem der råber højest, også er de klogeste!</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1" dirty="0">
                <a:effectLst/>
                <a:latin typeface="Arial" panose="020B0604020202020204" pitchFamily="34" charset="0"/>
                <a:ea typeface="Times New Roman" panose="02020603050405020304" pitchFamily="18" charset="0"/>
              </a:rPr>
              <a:t>Husk at de går til idræt – de går ikke til snak. </a:t>
            </a:r>
            <a:endParaRPr lang="da-DK" sz="1800" b="1"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202862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B9F355-D7FB-ADEF-2EAD-3161386ECFB0}"/>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2700" kern="1200" dirty="0" err="1">
                <a:solidFill>
                  <a:srgbClr val="FFFFFF"/>
                </a:solidFill>
                <a:latin typeface="+mj-lt"/>
                <a:ea typeface="+mj-ea"/>
                <a:cs typeface="+mj-cs"/>
              </a:rPr>
              <a:t>Hvilken</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tilgang</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har</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udøverne</a:t>
            </a:r>
            <a:r>
              <a:rPr lang="en-US" sz="2700" kern="1200" dirty="0">
                <a:solidFill>
                  <a:srgbClr val="FFFFFF"/>
                </a:solidFill>
                <a:latin typeface="+mj-lt"/>
                <a:ea typeface="+mj-ea"/>
                <a:cs typeface="+mj-cs"/>
              </a:rPr>
              <a:t>? </a:t>
            </a:r>
          </a:p>
        </p:txBody>
      </p:sp>
      <p:sp>
        <p:nvSpPr>
          <p:cNvPr id="5" name="Rectangle 1">
            <a:extLst>
              <a:ext uri="{FF2B5EF4-FFF2-40B4-BE49-F238E27FC236}">
                <a16:creationId xmlns:a16="http://schemas.microsoft.com/office/drawing/2014/main" id="{C7E85C84-DE73-4768-6B0E-8B8B4C884080}"/>
              </a:ext>
            </a:extLst>
          </p:cNvPr>
          <p:cNvSpPr>
            <a:spLocks noChangeArrowheads="1"/>
          </p:cNvSpPr>
          <p:nvPr/>
        </p:nvSpPr>
        <p:spPr bwMode="auto">
          <a:xfrm>
            <a:off x="-1362864" y="70338"/>
            <a:ext cx="119074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a-DK"/>
          </a:p>
        </p:txBody>
      </p:sp>
      <p:graphicFrame>
        <p:nvGraphicFramePr>
          <p:cNvPr id="4" name="Pladsholder til indhold 3">
            <a:extLst>
              <a:ext uri="{FF2B5EF4-FFF2-40B4-BE49-F238E27FC236}">
                <a16:creationId xmlns:a16="http://schemas.microsoft.com/office/drawing/2014/main" id="{30CBD39C-C50E-13F8-0F65-494041730D0D}"/>
              </a:ext>
            </a:extLst>
          </p:cNvPr>
          <p:cNvGraphicFramePr>
            <a:graphicFrameLocks noGrp="1"/>
          </p:cNvGraphicFramePr>
          <p:nvPr>
            <p:ph idx="1"/>
            <p:extLst>
              <p:ext uri="{D42A27DB-BD31-4B8C-83A1-F6EECF244321}">
                <p14:modId xmlns:p14="http://schemas.microsoft.com/office/powerpoint/2010/main" val="3719342747"/>
              </p:ext>
            </p:extLst>
          </p:nvPr>
        </p:nvGraphicFramePr>
        <p:xfrm>
          <a:off x="3225800" y="260342"/>
          <a:ext cx="5723467" cy="4982175"/>
        </p:xfrm>
        <a:graphic>
          <a:graphicData uri="http://schemas.openxmlformats.org/drawingml/2006/table">
            <a:tbl>
              <a:tblPr firstRow="1" firstCol="1" bandRow="1">
                <a:noFill/>
                <a:tableStyleId>{5C22544A-7EE6-4342-B048-85BDC9FD1C3A}</a:tableStyleId>
              </a:tblPr>
              <a:tblGrid>
                <a:gridCol w="1936872">
                  <a:extLst>
                    <a:ext uri="{9D8B030D-6E8A-4147-A177-3AD203B41FA5}">
                      <a16:colId xmlns:a16="http://schemas.microsoft.com/office/drawing/2014/main" val="2265939362"/>
                    </a:ext>
                  </a:extLst>
                </a:gridCol>
                <a:gridCol w="1826864">
                  <a:extLst>
                    <a:ext uri="{9D8B030D-6E8A-4147-A177-3AD203B41FA5}">
                      <a16:colId xmlns:a16="http://schemas.microsoft.com/office/drawing/2014/main" val="2465645150"/>
                    </a:ext>
                  </a:extLst>
                </a:gridCol>
                <a:gridCol w="1959731">
                  <a:extLst>
                    <a:ext uri="{9D8B030D-6E8A-4147-A177-3AD203B41FA5}">
                      <a16:colId xmlns:a16="http://schemas.microsoft.com/office/drawing/2014/main" val="1897888697"/>
                    </a:ext>
                  </a:extLst>
                </a:gridCol>
              </a:tblGrid>
              <a:tr h="1100985">
                <a:tc>
                  <a:txBody>
                    <a:bodyPr/>
                    <a:lstStyle/>
                    <a:p>
                      <a:pPr algn="ctr">
                        <a:lnSpc>
                          <a:spcPct val="107000"/>
                        </a:lnSpc>
                        <a:spcAft>
                          <a:spcPts val="800"/>
                        </a:spcAft>
                      </a:pPr>
                      <a:r>
                        <a:rPr lang="da-DK" sz="1300" b="1" cap="none" spc="0" dirty="0">
                          <a:solidFill>
                            <a:schemeClr val="bg1"/>
                          </a:solidFill>
                          <a:effectLst/>
                          <a:highlight>
                            <a:srgbClr val="00FF00"/>
                          </a:highlight>
                        </a:rPr>
                        <a:t>Fastlåst mindset </a:t>
                      </a:r>
                      <a:endParaRPr lang="da-DK" sz="1300" b="1" cap="none" spc="0" dirty="0">
                        <a:solidFill>
                          <a:schemeClr val="bg1"/>
                        </a:solidFill>
                        <a:effectLst/>
                      </a:endParaRPr>
                    </a:p>
                    <a:p>
                      <a:pPr algn="ctr">
                        <a:lnSpc>
                          <a:spcPct val="107000"/>
                        </a:lnSpc>
                        <a:spcAft>
                          <a:spcPts val="800"/>
                        </a:spcAft>
                      </a:pPr>
                      <a:r>
                        <a:rPr lang="da-DK" sz="1300" b="1" cap="none" spc="0" dirty="0">
                          <a:solidFill>
                            <a:schemeClr val="bg1"/>
                          </a:solidFill>
                          <a:effectLst/>
                          <a:highlight>
                            <a:srgbClr val="00FF00"/>
                          </a:highlight>
                        </a:rPr>
                        <a:t>(</a:t>
                      </a:r>
                      <a:r>
                        <a:rPr lang="da-DK" sz="1300" b="1" cap="none" spc="0" dirty="0" err="1">
                          <a:solidFill>
                            <a:schemeClr val="bg1"/>
                          </a:solidFill>
                          <a:effectLst/>
                          <a:highlight>
                            <a:srgbClr val="00FF00"/>
                          </a:highlight>
                        </a:rPr>
                        <a:t>fixed</a:t>
                      </a:r>
                      <a:r>
                        <a:rPr lang="da-DK" sz="1300" b="1" cap="none" spc="0" dirty="0">
                          <a:solidFill>
                            <a:schemeClr val="bg1"/>
                          </a:solidFill>
                          <a:effectLst/>
                          <a:highlight>
                            <a:srgbClr val="00FF00"/>
                          </a:highlight>
                        </a:rPr>
                        <a:t> mindset)– evner er givet på forhånd</a:t>
                      </a:r>
                      <a:endParaRPr lang="da-DK" sz="13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800"/>
                        </a:spcAft>
                      </a:pPr>
                      <a:r>
                        <a:rPr lang="da-DK" sz="1300" b="1" cap="none" spc="0" dirty="0">
                          <a:solidFill>
                            <a:schemeClr val="bg1"/>
                          </a:solidFill>
                          <a:effectLst/>
                          <a:highlight>
                            <a:srgbClr val="00FF00"/>
                          </a:highlight>
                        </a:rPr>
                        <a:t>Hvordan forholder du dig til…..</a:t>
                      </a:r>
                      <a:endParaRPr lang="da-DK" sz="13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800"/>
                        </a:spcAft>
                      </a:pPr>
                      <a:r>
                        <a:rPr lang="da-DK" sz="1300" b="1" cap="none" spc="0" dirty="0">
                          <a:solidFill>
                            <a:schemeClr val="bg1"/>
                          </a:solidFill>
                          <a:effectLst/>
                          <a:highlight>
                            <a:srgbClr val="00FF00"/>
                          </a:highlight>
                        </a:rPr>
                        <a:t>Udviklende mindset (Growth mindset) – evner kan udvikles</a:t>
                      </a:r>
                      <a:endParaRPr lang="da-DK" sz="13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335495277"/>
                  </a:ext>
                </a:extLst>
              </a:tr>
              <a:tr h="746900">
                <a:tc>
                  <a:txBody>
                    <a:bodyPr/>
                    <a:lstStyle/>
                    <a:p>
                      <a:pPr algn="ctr">
                        <a:lnSpc>
                          <a:spcPct val="107000"/>
                        </a:lnSpc>
                        <a:spcAft>
                          <a:spcPts val="800"/>
                        </a:spcAft>
                      </a:pPr>
                      <a:r>
                        <a:rPr lang="da-DK" sz="1400" b="1" cap="none" spc="0">
                          <a:solidFill>
                            <a:schemeClr val="tx1"/>
                          </a:solidFill>
                          <a:effectLst/>
                        </a:rPr>
                        <a:t>Undgår udfordringer – gør det de plejer</a:t>
                      </a:r>
                      <a:endParaRPr lang="da-DK"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ctr">
                        <a:lnSpc>
                          <a:spcPct val="107000"/>
                        </a:lnSpc>
                        <a:spcAft>
                          <a:spcPts val="800"/>
                        </a:spcAft>
                      </a:pPr>
                      <a:r>
                        <a:rPr lang="da-DK" sz="1400" cap="none" spc="0">
                          <a:solidFill>
                            <a:schemeClr val="tx1"/>
                          </a:solidFill>
                          <a:effectLst/>
                        </a:rPr>
                        <a:t>Udfordringer</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38100" cmpd="sng">
                      <a:noFill/>
                    </a:lnT>
                    <a:lnB w="9525" cap="flat" cmpd="sng" algn="ctr">
                      <a:noFill/>
                      <a:prstDash val="solid"/>
                    </a:lnB>
                    <a:noFill/>
                  </a:tcPr>
                </a:tc>
                <a:tc>
                  <a:txBody>
                    <a:bodyPr/>
                    <a:lstStyle/>
                    <a:p>
                      <a:pPr algn="ctr">
                        <a:lnSpc>
                          <a:spcPct val="107000"/>
                        </a:lnSpc>
                        <a:spcAft>
                          <a:spcPts val="800"/>
                        </a:spcAft>
                      </a:pPr>
                      <a:r>
                        <a:rPr lang="da-DK" sz="1400" cap="none" spc="0">
                          <a:solidFill>
                            <a:schemeClr val="tx1"/>
                          </a:solidFill>
                          <a:effectLst/>
                        </a:rPr>
                        <a:t>Tager udfordringer op, fordi det er en mulighed for udvikling</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2962525950"/>
                  </a:ext>
                </a:extLst>
              </a:tr>
              <a:tr h="533517">
                <a:tc>
                  <a:txBody>
                    <a:bodyPr/>
                    <a:lstStyle/>
                    <a:p>
                      <a:pPr algn="ctr">
                        <a:lnSpc>
                          <a:spcPct val="107000"/>
                        </a:lnSpc>
                        <a:spcAft>
                          <a:spcPts val="800"/>
                        </a:spcAft>
                      </a:pPr>
                      <a:r>
                        <a:rPr lang="da-DK" sz="1400" b="1" cap="none" spc="0">
                          <a:solidFill>
                            <a:schemeClr val="tx1"/>
                          </a:solidFill>
                          <a:effectLst/>
                        </a:rPr>
                        <a:t>Giv op når tingene er svære</a:t>
                      </a:r>
                      <a:endParaRPr lang="da-DK"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da-DK" sz="1400" cap="none" spc="0">
                          <a:solidFill>
                            <a:schemeClr val="tx1"/>
                          </a:solidFill>
                          <a:effectLst/>
                        </a:rPr>
                        <a:t>Modstand</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da-DK" sz="1400" cap="none" spc="0">
                          <a:solidFill>
                            <a:schemeClr val="tx1"/>
                          </a:solidFill>
                          <a:effectLst/>
                        </a:rPr>
                        <a:t>Ser det som en udfordring</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47530244"/>
                  </a:ext>
                </a:extLst>
              </a:tr>
              <a:tr h="533517">
                <a:tc>
                  <a:txBody>
                    <a:bodyPr/>
                    <a:lstStyle/>
                    <a:p>
                      <a:pPr algn="ctr">
                        <a:lnSpc>
                          <a:spcPct val="107000"/>
                        </a:lnSpc>
                        <a:spcAft>
                          <a:spcPts val="800"/>
                        </a:spcAft>
                      </a:pPr>
                      <a:r>
                        <a:rPr lang="da-DK" sz="1400" b="1" cap="none" spc="0">
                          <a:solidFill>
                            <a:schemeClr val="tx1"/>
                          </a:solidFill>
                          <a:effectLst/>
                        </a:rPr>
                        <a:t>Unødvendigt</a:t>
                      </a:r>
                      <a:endParaRPr lang="da-DK"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lnSpc>
                          <a:spcPct val="107000"/>
                        </a:lnSpc>
                        <a:spcAft>
                          <a:spcPts val="800"/>
                        </a:spcAft>
                      </a:pPr>
                      <a:r>
                        <a:rPr lang="da-DK" sz="1400" cap="none" spc="0">
                          <a:solidFill>
                            <a:schemeClr val="tx1"/>
                          </a:solidFill>
                          <a:effectLst/>
                        </a:rPr>
                        <a:t>Arbejdsindsats</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lnSpc>
                          <a:spcPct val="107000"/>
                        </a:lnSpc>
                        <a:spcAft>
                          <a:spcPts val="800"/>
                        </a:spcAft>
                      </a:pPr>
                      <a:r>
                        <a:rPr lang="da-DK" sz="1400" cap="none" spc="0">
                          <a:solidFill>
                            <a:schemeClr val="tx1"/>
                          </a:solidFill>
                          <a:effectLst/>
                        </a:rPr>
                        <a:t>Som afgørende for at blive dygtigere</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679695233"/>
                  </a:ext>
                </a:extLst>
              </a:tr>
              <a:tr h="320134">
                <a:tc>
                  <a:txBody>
                    <a:bodyPr/>
                    <a:lstStyle/>
                    <a:p>
                      <a:pPr algn="ctr">
                        <a:lnSpc>
                          <a:spcPct val="107000"/>
                        </a:lnSpc>
                        <a:spcAft>
                          <a:spcPts val="800"/>
                        </a:spcAft>
                      </a:pPr>
                      <a:r>
                        <a:rPr lang="da-DK" sz="1400" b="1" cap="none" spc="0">
                          <a:solidFill>
                            <a:schemeClr val="tx1"/>
                          </a:solidFill>
                          <a:effectLst/>
                        </a:rPr>
                        <a:t>Lytter ikke til kritik</a:t>
                      </a:r>
                      <a:endParaRPr lang="da-DK"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da-DK" sz="1400" cap="none" spc="0">
                          <a:solidFill>
                            <a:schemeClr val="tx1"/>
                          </a:solidFill>
                          <a:effectLst/>
                        </a:rPr>
                        <a:t>Kritik</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da-DK" sz="1400" cap="none" spc="0">
                          <a:solidFill>
                            <a:schemeClr val="tx1"/>
                          </a:solidFill>
                          <a:effectLst/>
                        </a:rPr>
                        <a:t>Lytter og lærer</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188878617"/>
                  </a:ext>
                </a:extLst>
              </a:tr>
              <a:tr h="960283">
                <a:tc>
                  <a:txBody>
                    <a:bodyPr/>
                    <a:lstStyle/>
                    <a:p>
                      <a:pPr algn="ctr">
                        <a:lnSpc>
                          <a:spcPct val="107000"/>
                        </a:lnSpc>
                        <a:spcAft>
                          <a:spcPts val="800"/>
                        </a:spcAft>
                      </a:pPr>
                      <a:r>
                        <a:rPr lang="da-DK" sz="1400" b="1" cap="none" spc="0">
                          <a:solidFill>
                            <a:schemeClr val="tx1"/>
                          </a:solidFill>
                          <a:effectLst/>
                        </a:rPr>
                        <a:t>Føler sig truet og overvejer at stoppe/skiffe til et andet hold</a:t>
                      </a:r>
                      <a:endParaRPr lang="da-DK"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ctr">
                        <a:lnSpc>
                          <a:spcPct val="107000"/>
                        </a:lnSpc>
                        <a:spcAft>
                          <a:spcPts val="800"/>
                        </a:spcAft>
                      </a:pPr>
                      <a:r>
                        <a:rPr lang="da-DK" sz="1400" cap="none" spc="0">
                          <a:solidFill>
                            <a:schemeClr val="tx1"/>
                          </a:solidFill>
                          <a:effectLst/>
                        </a:rPr>
                        <a:t>Andres succes</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a:lnSpc>
                          <a:spcPct val="107000"/>
                        </a:lnSpc>
                        <a:spcAft>
                          <a:spcPts val="800"/>
                        </a:spcAft>
                      </a:pPr>
                      <a:r>
                        <a:rPr lang="da-DK" sz="1400" cap="none" spc="0">
                          <a:solidFill>
                            <a:schemeClr val="tx1"/>
                          </a:solidFill>
                          <a:effectLst/>
                        </a:rPr>
                        <a:t>Lader sig udfordre</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770765363"/>
                  </a:ext>
                </a:extLst>
              </a:tr>
              <a:tr h="533517">
                <a:tc>
                  <a:txBody>
                    <a:bodyPr/>
                    <a:lstStyle/>
                    <a:p>
                      <a:pPr algn="ctr">
                        <a:lnSpc>
                          <a:spcPct val="107000"/>
                        </a:lnSpc>
                        <a:spcAft>
                          <a:spcPts val="800"/>
                        </a:spcAft>
                      </a:pPr>
                      <a:r>
                        <a:rPr lang="da-DK" sz="1400" b="1" cap="none" spc="0">
                          <a:solidFill>
                            <a:schemeClr val="tx1"/>
                          </a:solidFill>
                          <a:effectLst/>
                        </a:rPr>
                        <a:t>Læring går i stå og potentiale udnyttes ikke</a:t>
                      </a:r>
                      <a:endParaRPr lang="da-DK"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da-DK" sz="1400" cap="none" spc="0">
                          <a:solidFill>
                            <a:schemeClr val="tx1"/>
                          </a:solidFill>
                          <a:effectLst/>
                        </a:rPr>
                        <a:t> </a:t>
                      </a:r>
                      <a:endParaRPr lang="da-DK"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da-DK" sz="1400" cap="none" spc="0" dirty="0">
                          <a:solidFill>
                            <a:schemeClr val="tx1"/>
                          </a:solidFill>
                          <a:effectLst/>
                        </a:rPr>
                        <a:t>Udvikler sig løbende</a:t>
                      </a:r>
                      <a:endParaRPr lang="da-DK"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83" marR="54839" marT="14624" marB="10967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07067853"/>
                  </a:ext>
                </a:extLst>
              </a:tr>
            </a:tbl>
          </a:graphicData>
        </a:graphic>
      </p:graphicFrame>
    </p:spTree>
    <p:extLst>
      <p:ext uri="{BB962C8B-B14F-4D97-AF65-F5344CB8AC3E}">
        <p14:creationId xmlns:p14="http://schemas.microsoft.com/office/powerpoint/2010/main" val="825655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2E0EC-4A9D-4B4D-9C71-0625D433C183}"/>
              </a:ext>
            </a:extLst>
          </p:cNvPr>
          <p:cNvSpPr>
            <a:spLocks noGrp="1"/>
          </p:cNvSpPr>
          <p:nvPr>
            <p:ph type="title"/>
          </p:nvPr>
        </p:nvSpPr>
        <p:spPr/>
        <p:txBody>
          <a:bodyPr>
            <a:normAutofit fontScale="90000"/>
          </a:bodyPr>
          <a:lstStyle/>
          <a:p>
            <a:pPr algn="ctr"/>
            <a:r>
              <a:rPr lang="da-DK" sz="2200" b="1" dirty="0">
                <a:effectLst/>
                <a:latin typeface="Arial" panose="020B0604020202020204" pitchFamily="34" charset="0"/>
                <a:ea typeface="Calibri" panose="020F0502020204030204" pitchFamily="34" charset="0"/>
                <a:cs typeface="Times New Roman" panose="02020603050405020304" pitchFamily="18" charset="0"/>
              </a:rPr>
              <a:t>Tema:</a:t>
            </a:r>
            <a:br>
              <a:rPr lang="da-DK" sz="2200" b="1" dirty="0">
                <a:effectLst/>
                <a:latin typeface="Arial" panose="020B0604020202020204" pitchFamily="34" charset="0"/>
                <a:ea typeface="Calibri" panose="020F0502020204030204" pitchFamily="34" charset="0"/>
                <a:cs typeface="Times New Roman" panose="02020603050405020304" pitchFamily="18" charset="0"/>
              </a:rPr>
            </a:br>
            <a:r>
              <a:rPr lang="da-DK" sz="2200" b="1" dirty="0">
                <a:effectLst/>
                <a:latin typeface="Arial" panose="020B0604020202020204" pitchFamily="34" charset="0"/>
                <a:ea typeface="Calibri" panose="020F0502020204030204" pitchFamily="34" charset="0"/>
                <a:cs typeface="Times New Roman" panose="02020603050405020304" pitchFamily="18" charset="0"/>
              </a:rPr>
              <a:t> Hvad er jeg blevet bedre til? Italesættelse af egne kompetencer/udvikling</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4012E963-9C06-0E3F-23D3-47A05D991B71}"/>
              </a:ext>
            </a:extLst>
          </p:cNvPr>
          <p:cNvSpPr>
            <a:spLocks noGrp="1"/>
          </p:cNvSpPr>
          <p:nvPr>
            <p:ph idx="1"/>
          </p:nvPr>
        </p:nvSpPr>
        <p:spPr/>
        <p:txBody>
          <a:bodyPr>
            <a:normAutofit fontScale="77500" lnSpcReduction="20000"/>
          </a:bodyPr>
          <a:lstStyle/>
          <a:p>
            <a:pPr marL="0" indent="0">
              <a:lnSpc>
                <a:spcPct val="150000"/>
              </a:lnSpc>
              <a:spcAft>
                <a:spcPts val="800"/>
              </a:spcAft>
              <a:buNone/>
            </a:pPr>
            <a:r>
              <a:rPr lang="da-DK" sz="1800" b="1" dirty="0">
                <a:effectLst/>
                <a:latin typeface="Arial" panose="020B0604020202020204" pitchFamily="34" charset="0"/>
                <a:ea typeface="Calibri" panose="020F0502020204030204" pitchFamily="34" charset="0"/>
                <a:cs typeface="Times New Roman" panose="02020603050405020304" pitchFamily="18" charset="0"/>
              </a:rPr>
              <a:t>Baggrund: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Hvis man spørger udøverne, hvad de er ”gode til/ blevet bedre til”, vil en del af dem have svært ved at sætte ord på. Enten fordi de ikke ved det, eller fordi de synes, at det er akavet at snakke om. Ideen med spørgsmålene er, at vi gerne a) vil ”træne” deres evne til at sige noget positivt om sig selv, b) italesætte deres udvikling og c) vise dem forskellen på at være præstationsmotiveret og videns- og mestringsmotiveret.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effectLst/>
                <a:latin typeface="Arial" panose="020B0604020202020204" pitchFamily="34" charset="0"/>
                <a:ea typeface="Calibri" panose="020F0502020204030204" pitchFamily="34" charset="0"/>
                <a:cs typeface="Times New Roman" panose="02020603050405020304" pitchFamily="18" charset="0"/>
              </a:rPr>
              <a:t>Det vigtige i snakken er, at spillerne har fokus på deres egen udvikling. De skal fremhæve det, som de selv synes, at de er blevet bedre til, og undlade at sammenligne sig med de andre på holdet.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891819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21D08-34AA-6EFA-DC6A-D60CCFB86B55}"/>
              </a:ext>
            </a:extLst>
          </p:cNvPr>
          <p:cNvSpPr>
            <a:spLocks noGrp="1"/>
          </p:cNvSpPr>
          <p:nvPr>
            <p:ph type="title"/>
          </p:nvPr>
        </p:nvSpPr>
        <p:spPr/>
        <p:txBody>
          <a:bodyPr>
            <a:normAutofit fontScale="90000"/>
          </a:bodyPr>
          <a:lstStyle/>
          <a:p>
            <a:r>
              <a:rPr lang="da-DK" sz="3600" b="1" dirty="0">
                <a:effectLst/>
                <a:latin typeface="Arial" panose="020B0604020202020204" pitchFamily="34" charset="0"/>
                <a:ea typeface="Calibri" panose="020F0502020204030204" pitchFamily="34" charset="0"/>
                <a:cs typeface="Times New Roman" panose="02020603050405020304" pitchFamily="18" charset="0"/>
              </a:rPr>
              <a:t>Spørgsmål:</a:t>
            </a:r>
            <a:br>
              <a:rPr lang="da-DK" sz="36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21561C2A-639E-1FA6-A7D8-55BE991B79FB}"/>
              </a:ext>
            </a:extLst>
          </p:cNvPr>
          <p:cNvSpPr>
            <a:spLocks noGrp="1"/>
          </p:cNvSpPr>
          <p:nvPr>
            <p:ph idx="1"/>
          </p:nvPr>
        </p:nvSpPr>
        <p:spPr>
          <a:xfrm>
            <a:off x="628650" y="1369218"/>
            <a:ext cx="7886700" cy="3774281"/>
          </a:xfrm>
        </p:spPr>
        <p:txBody>
          <a:bodyPr>
            <a:normAutofit fontScale="62500" lnSpcReduction="20000"/>
          </a:bodyPr>
          <a:lstStyle/>
          <a:p>
            <a:pPr marL="342900" lvl="0" indent="-342900">
              <a:lnSpc>
                <a:spcPct val="150000"/>
              </a:lnSpc>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Er der noget, som I synes, at I er blevet bedre til den sidste måned? </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Hvorfor er I blevet bedre til det?</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Hvad kan I gøre for at blive endnu bedre? (Udfordre sig selv - Lave den samme øvelse med det modsatte ben osv.)</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Er det vanskeligt at sætte ord på jeres egen udvikling/ det I er ”gode” til? Og i givet fald hvorfor?</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Er det kun til idræt, at det er svært? Eller er det også sådan fx i forhold til relationer, uddannelse osv.….</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Hvad gør det ved os, når vi sammenligner os med andre? Til idræt og i skolen? </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Hvorfor giver det ikke altid mening at sammenligne sig med andre? (vi har forskellige fysiske forudsætninger, forskellige erfaringer m.v.) </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a-DK" sz="1900" dirty="0">
                <a:effectLst/>
                <a:latin typeface="Arial" panose="020B0604020202020204" pitchFamily="34" charset="0"/>
                <a:ea typeface="Calibri" panose="020F0502020204030204" pitchFamily="34" charset="0"/>
                <a:cs typeface="Times New Roman" panose="02020603050405020304" pitchFamily="18" charset="0"/>
              </a:rPr>
              <a:t>Gør det en forskel, hvis I </a:t>
            </a:r>
            <a:r>
              <a:rPr lang="da-DK" sz="1900" dirty="0" err="1">
                <a:effectLst/>
                <a:latin typeface="Arial" panose="020B0604020202020204" pitchFamily="34" charset="0"/>
                <a:ea typeface="Calibri" panose="020F0502020204030204" pitchFamily="34" charset="0"/>
                <a:cs typeface="Times New Roman" panose="02020603050405020304" pitchFamily="18" charset="0"/>
              </a:rPr>
              <a:t>i</a:t>
            </a:r>
            <a:r>
              <a:rPr lang="da-DK" sz="1900" dirty="0">
                <a:effectLst/>
                <a:latin typeface="Arial" panose="020B0604020202020204" pitchFamily="34" charset="0"/>
                <a:ea typeface="Calibri" panose="020F0502020204030204" pitchFamily="34" charset="0"/>
                <a:cs typeface="Times New Roman" panose="02020603050405020304" pitchFamily="18" charset="0"/>
              </a:rPr>
              <a:t> højere grad har fokus på jeres egen udvikling? Både til idræt og i skolen? Og i givet fald hvorfor gør det en forskel? </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2304280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AB178-E8B4-8843-429B-B6BA4ECC2676}"/>
              </a:ext>
            </a:extLst>
          </p:cNvPr>
          <p:cNvSpPr>
            <a:spLocks noGrp="1"/>
          </p:cNvSpPr>
          <p:nvPr>
            <p:ph type="title"/>
          </p:nvPr>
        </p:nvSpPr>
        <p:spPr/>
        <p:txBody>
          <a:bodyPr>
            <a:normAutofit fontScale="90000"/>
          </a:bodyPr>
          <a:lstStyle/>
          <a:p>
            <a:r>
              <a:rPr lang="da-DK" sz="3600" b="1" dirty="0">
                <a:solidFill>
                  <a:srgbClr val="0F0F0F"/>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Tema: Var vi gode til at turde prøve? – om modet til at gøre noget anderledes!</a:t>
            </a:r>
            <a:br>
              <a:rPr lang="da-DK" sz="36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7B20E0F6-8E57-0E82-4810-93D25CD376B9}"/>
              </a:ext>
            </a:extLst>
          </p:cNvPr>
          <p:cNvSpPr>
            <a:spLocks noGrp="1"/>
          </p:cNvSpPr>
          <p:nvPr>
            <p:ph idx="1"/>
          </p:nvPr>
        </p:nvSpPr>
        <p:spPr>
          <a:xfrm>
            <a:off x="628650" y="1369219"/>
            <a:ext cx="7886700" cy="3566848"/>
          </a:xfrm>
        </p:spPr>
        <p:txBody>
          <a:bodyPr>
            <a:normAutofit fontScale="77500" lnSpcReduction="20000"/>
          </a:bodyPr>
          <a:lstStyle/>
          <a:p>
            <a:pPr>
              <a:lnSpc>
                <a:spcPct val="150000"/>
              </a:lnSpc>
              <a:spcAft>
                <a:spcPts val="800"/>
              </a:spcAft>
            </a:pPr>
            <a:r>
              <a:rPr lang="da-DK" sz="1800" b="1" dirty="0">
                <a:solidFill>
                  <a:srgbClr val="0F0F0F"/>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Baggrund: </a:t>
            </a:r>
            <a:endParaRPr lang="da-DK"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solidFill>
                  <a:srgbClr val="0F0F0F"/>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Mange udøvere vil gerne spille den plads, de er vant til at spille. Det kan hænge sammen med, de oplever, at de er bedst på denne position. Men kan i lige så høj grad handle om, at det giver dem en sikkerhed. Det kan også være, at de altid springer på den samme måde, laver den samme finte osv. En vigtig del af at skabe miljøer hvor udøverne forbliver aktive på den lange bane, handler om at de oplever at udvikle sig. Og den proces kan vi stimulere ved løbende at udfordre dem til at komme ud af deres </a:t>
            </a:r>
            <a:r>
              <a:rPr lang="da-DK" sz="1800" dirty="0" err="1">
                <a:solidFill>
                  <a:srgbClr val="0F0F0F"/>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comfortzone</a:t>
            </a:r>
            <a:r>
              <a:rPr lang="da-DK" sz="1800" dirty="0">
                <a:solidFill>
                  <a:srgbClr val="0F0F0F"/>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Lade dem spille nye positioner, udfordre dem til at udføre andre finter, forsøge sig med nye spring osv. Ideen med spørgsmålene handler om at italesætte og anerkende det mod, der skal til at for at turde prøve noget nyt både til idræt og i resten af deres liv. En vigtig dimension i denne tematik er tilbøjeligheden til at ”overtænke”. Det går nok galt eller de siger nok nej, hvis jeg spørger, om vi skal lave noget sammen mv? </a:t>
            </a:r>
            <a:endParaRPr lang="da-DK"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723054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9AE55-90FA-CB80-368B-EDB93233F329}"/>
              </a:ext>
            </a:extLst>
          </p:cNvPr>
          <p:cNvSpPr>
            <a:spLocks noGrp="1"/>
          </p:cNvSpPr>
          <p:nvPr>
            <p:ph type="title"/>
          </p:nvPr>
        </p:nvSpPr>
        <p:spPr/>
        <p:txBody>
          <a:bodyPr>
            <a:normAutofit fontScale="90000"/>
          </a:bodyPr>
          <a:lstStyle/>
          <a:p>
            <a:r>
              <a:rPr lang="da-DK" sz="1800" b="1" dirty="0">
                <a:solidFill>
                  <a:srgbClr val="0F0F0F"/>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Tema: Var vi gode til at turde prøve? – om modet til at gøre noget anderledes!</a:t>
            </a:r>
            <a:br>
              <a:rPr lang="da-DK"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br>
            <a:endParaRPr lang="da-DK" dirty="0">
              <a:highlight>
                <a:srgbClr val="FFFFFF"/>
              </a:highlight>
            </a:endParaRPr>
          </a:p>
        </p:txBody>
      </p:sp>
      <p:sp>
        <p:nvSpPr>
          <p:cNvPr id="3" name="Pladsholder til indhold 2">
            <a:extLst>
              <a:ext uri="{FF2B5EF4-FFF2-40B4-BE49-F238E27FC236}">
                <a16:creationId xmlns:a16="http://schemas.microsoft.com/office/drawing/2014/main" id="{1B5E6D95-44B0-6AB7-5B66-BC4F47E54212}"/>
              </a:ext>
            </a:extLst>
          </p:cNvPr>
          <p:cNvSpPr>
            <a:spLocks noGrp="1"/>
          </p:cNvSpPr>
          <p:nvPr>
            <p:ph idx="1"/>
          </p:nvPr>
        </p:nvSpPr>
        <p:spPr/>
        <p:txBody>
          <a:bodyPr>
            <a:normAutofit fontScale="55000" lnSpcReduction="20000"/>
          </a:bodyPr>
          <a:lstStyle/>
          <a:p>
            <a:pPr marL="342900" lvl="0" indent="-342900">
              <a:lnSpc>
                <a:spcPct val="150000"/>
              </a:lnSpc>
              <a:buFont typeface="Symbol" panose="05050102010706020507" pitchFamily="18" charset="2"/>
              <a:buChar char=""/>
            </a:pPr>
            <a:r>
              <a:rPr lang="da-DK" sz="22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For at lykkes er vi nødt til at prøve. Var vi gode til at ”turde prøve” noget nyt i dagens træning? Hvad er det svære, når vi skal i gang med at nye ting? </a:t>
            </a:r>
          </a:p>
          <a:p>
            <a:pPr marL="342900" lvl="0" indent="-342900">
              <a:lnSpc>
                <a:spcPct val="150000"/>
              </a:lnSpc>
              <a:buFont typeface="Symbol" panose="05050102010706020507" pitchFamily="18" charset="2"/>
              <a:buChar char=""/>
            </a:pPr>
            <a:r>
              <a:rPr lang="da-DK" sz="22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Snak evt. overtænkning og at mange af har en tilbøjelighed til at tænke, at det går nok galt. Hvorfor er det sådan, og hvordan kan man håndtere den følelse? </a:t>
            </a:r>
            <a:endParaRPr lang="da-DK" sz="22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22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Når vi skal i gang med f.eks. at træne nye ting, kan det være forbundet med en ”frygt” for ikke at kunne udføre øvelsen eller springet? Men hvad er det egentlig, vi frygter? Og har de fleste af os det på samme måde, når vi prøver noget nyt? </a:t>
            </a:r>
          </a:p>
          <a:p>
            <a:pPr marL="342900" indent="-342900">
              <a:lnSpc>
                <a:spcPct val="150000"/>
              </a:lnSpc>
              <a:buFont typeface="Symbol" panose="05050102010706020507" pitchFamily="18" charset="2"/>
              <a:buChar char=""/>
            </a:pPr>
            <a:r>
              <a:rPr lang="da-DK" sz="22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Hvis I tænker på andre ting i jeres liv, hvornår var I senest modige, og gjorde noget I ikke havde prøvet før? Hvad var resultatet, og hvad lærte I af det? </a:t>
            </a:r>
            <a:endParaRPr lang="da-DK" sz="22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da-DK" sz="22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Når vi prøver noget nyt, som ikke lykkedes for os i første omgang, fokuserer vi så mest på, hvad der gik galt, eller på at vi faktisk havde mod til at prøve noget nyt? </a:t>
            </a:r>
            <a:endParaRPr lang="da-DK" sz="22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41224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nalog veggklokke">
            <a:extLst>
              <a:ext uri="{FF2B5EF4-FFF2-40B4-BE49-F238E27FC236}">
                <a16:creationId xmlns:a16="http://schemas.microsoft.com/office/drawing/2014/main" id="{FB1ECA48-8490-C7E0-A1C0-CA44E867D287}"/>
              </a:ext>
            </a:extLst>
          </p:cNvPr>
          <p:cNvPicPr>
            <a:picLocks noChangeAspect="1"/>
          </p:cNvPicPr>
          <p:nvPr/>
        </p:nvPicPr>
        <p:blipFill rotWithShape="1">
          <a:blip r:embed="rId2">
            <a:alphaModFix amt="60000"/>
          </a:blip>
          <a:srcRect t="15730"/>
          <a:stretch/>
        </p:blipFill>
        <p:spPr>
          <a:xfrm>
            <a:off x="20" y="10"/>
            <a:ext cx="9143980" cy="5143490"/>
          </a:xfrm>
          <a:prstGeom prst="rect">
            <a:avLst/>
          </a:prstGeom>
        </p:spPr>
      </p:pic>
      <p:sp>
        <p:nvSpPr>
          <p:cNvPr id="2" name="Titel 1">
            <a:extLst>
              <a:ext uri="{FF2B5EF4-FFF2-40B4-BE49-F238E27FC236}">
                <a16:creationId xmlns:a16="http://schemas.microsoft.com/office/drawing/2014/main" id="{E4110607-4A39-5B0B-C92A-43F79B946606}"/>
              </a:ext>
            </a:extLst>
          </p:cNvPr>
          <p:cNvSpPr>
            <a:spLocks noGrp="1"/>
          </p:cNvSpPr>
          <p:nvPr>
            <p:ph type="title"/>
          </p:nvPr>
        </p:nvSpPr>
        <p:spPr>
          <a:xfrm>
            <a:off x="630936" y="450320"/>
            <a:ext cx="7406640" cy="2474926"/>
          </a:xfrm>
        </p:spPr>
        <p:txBody>
          <a:bodyPr vert="horz" lIns="91440" tIns="45720" rIns="91440" bIns="45720" rtlCol="0" anchor="b">
            <a:normAutofit/>
          </a:bodyPr>
          <a:lstStyle/>
          <a:p>
            <a:pPr defTabSz="914400"/>
            <a:r>
              <a:rPr lang="en-US" sz="6200" dirty="0">
                <a:solidFill>
                  <a:srgbClr val="FFFFFF"/>
                </a:solidFill>
              </a:rPr>
              <a:t>Andre </a:t>
            </a:r>
            <a:r>
              <a:rPr lang="en-US" sz="6200" dirty="0" err="1">
                <a:solidFill>
                  <a:srgbClr val="FFFFFF"/>
                </a:solidFill>
              </a:rPr>
              <a:t>tematikker</a:t>
            </a:r>
            <a:r>
              <a:rPr lang="en-US" sz="6200" dirty="0">
                <a:solidFill>
                  <a:srgbClr val="FFFFFF"/>
                </a:solidFill>
              </a:rPr>
              <a:t>……</a:t>
            </a:r>
          </a:p>
        </p:txBody>
      </p:sp>
    </p:spTree>
    <p:extLst>
      <p:ext uri="{BB962C8B-B14F-4D97-AF65-F5344CB8AC3E}">
        <p14:creationId xmlns:p14="http://schemas.microsoft.com/office/powerpoint/2010/main" val="2049564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54847-7086-F1D8-7D34-B7B67F7BC3A8}"/>
              </a:ext>
            </a:extLst>
          </p:cNvPr>
          <p:cNvSpPr>
            <a:spLocks noGrp="1"/>
          </p:cNvSpPr>
          <p:nvPr>
            <p:ph type="title"/>
          </p:nvPr>
        </p:nvSpPr>
        <p:spPr/>
        <p:txBody>
          <a:bodyPr/>
          <a:lstStyle/>
          <a:p>
            <a:r>
              <a:rPr lang="da-DK" dirty="0"/>
              <a:t>Skader</a:t>
            </a:r>
          </a:p>
        </p:txBody>
      </p:sp>
      <p:sp>
        <p:nvSpPr>
          <p:cNvPr id="3" name="Pladsholder til indhold 2">
            <a:extLst>
              <a:ext uri="{FF2B5EF4-FFF2-40B4-BE49-F238E27FC236}">
                <a16:creationId xmlns:a16="http://schemas.microsoft.com/office/drawing/2014/main" id="{7EDF3BA0-2D9F-95E8-E7C9-D03A5D66715D}"/>
              </a:ext>
            </a:extLst>
          </p:cNvPr>
          <p:cNvSpPr>
            <a:spLocks noGrp="1"/>
          </p:cNvSpPr>
          <p:nvPr>
            <p:ph idx="1"/>
          </p:nvPr>
        </p:nvSpPr>
        <p:spPr/>
        <p:txBody>
          <a:bodyPr>
            <a:normAutofit fontScale="92500"/>
          </a:bodyPr>
          <a:lstStyle/>
          <a:p>
            <a:pPr>
              <a:lnSpc>
                <a:spcPct val="150000"/>
              </a:lnSpc>
            </a:pPr>
            <a:r>
              <a:rPr lang="da-DK" sz="2400" b="0" dirty="0">
                <a:effectLst/>
                <a:latin typeface="Arial" panose="020B0604020202020204" pitchFamily="34" charset="0"/>
                <a:ea typeface="Times New Roman" panose="02020603050405020304" pitchFamily="18" charset="0"/>
              </a:rPr>
              <a:t>Skader – hvad gør det ved os – og kan vi bruge disse perioder </a:t>
            </a:r>
            <a:r>
              <a:rPr lang="da-DK" sz="2400" b="0" dirty="0" err="1">
                <a:effectLst/>
                <a:latin typeface="Arial" panose="020B0604020202020204" pitchFamily="34" charset="0"/>
                <a:ea typeface="Times New Roman" panose="02020603050405020304" pitchFamily="18" charset="0"/>
              </a:rPr>
              <a:t>posiitvt</a:t>
            </a:r>
            <a:r>
              <a:rPr lang="da-DK" sz="2400" b="0" dirty="0">
                <a:effectLst/>
                <a:latin typeface="Arial" panose="020B0604020202020204" pitchFamily="34" charset="0"/>
                <a:ea typeface="Times New Roman" panose="02020603050405020304" pitchFamily="18" charset="0"/>
              </a:rPr>
              <a:t>…</a:t>
            </a:r>
            <a:endParaRPr lang="da-DK" sz="2400" dirty="0">
              <a:latin typeface="Arial" panose="020B0604020202020204" pitchFamily="34" charset="0"/>
              <a:ea typeface="Times New Roman" panose="02020603050405020304" pitchFamily="18" charset="0"/>
            </a:endParaRPr>
          </a:p>
          <a:p>
            <a:pPr>
              <a:lnSpc>
                <a:spcPct val="150000"/>
              </a:lnSpc>
            </a:pPr>
            <a:r>
              <a:rPr lang="da-DK" sz="2400" dirty="0">
                <a:effectLst/>
                <a:latin typeface="Calibri" panose="020F0502020204030204" pitchFamily="34" charset="0"/>
                <a:ea typeface="Calibri" panose="020F0502020204030204" pitchFamily="34" charset="0"/>
                <a:cs typeface="Times New Roman" panose="02020603050405020304" pitchFamily="18" charset="0"/>
              </a:rPr>
              <a:t>Hvilke kriser oplevede du undervejs i skadesforløbet?– og hvordan kom du over dem? Hvem hjalp dig?</a:t>
            </a:r>
            <a:endParaRPr lang="da-DK" sz="2400" b="1" dirty="0">
              <a:effectLst/>
              <a:latin typeface="Times New Roman" panose="02020603050405020304" pitchFamily="18" charset="0"/>
              <a:ea typeface="Times New Roman" panose="02020603050405020304" pitchFamily="18" charset="0"/>
            </a:endParaRPr>
          </a:p>
          <a:p>
            <a:pPr>
              <a:lnSpc>
                <a:spcPct val="150000"/>
              </a:lnSpc>
            </a:pPr>
            <a:r>
              <a:rPr lang="da-DK" sz="2400" b="0" dirty="0">
                <a:effectLst/>
                <a:latin typeface="Arial" panose="020B0604020202020204" pitchFamily="34" charset="0"/>
                <a:ea typeface="Times New Roman" panose="02020603050405020304" pitchFamily="18" charset="0"/>
              </a:rPr>
              <a:t>Manglende udvikling og modgang – hvordan tackler jeg det? </a:t>
            </a:r>
            <a:endParaRPr lang="da-DK" dirty="0"/>
          </a:p>
        </p:txBody>
      </p:sp>
    </p:spTree>
    <p:extLst>
      <p:ext uri="{BB962C8B-B14F-4D97-AF65-F5344CB8AC3E}">
        <p14:creationId xmlns:p14="http://schemas.microsoft.com/office/powerpoint/2010/main" val="173050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EA019-D705-3B9A-51B1-12C49AF955DE}"/>
              </a:ext>
            </a:extLst>
          </p:cNvPr>
          <p:cNvSpPr>
            <a:spLocks noGrp="1"/>
          </p:cNvSpPr>
          <p:nvPr>
            <p:ph type="title"/>
          </p:nvPr>
        </p:nvSpPr>
        <p:spPr/>
        <p:txBody>
          <a:bodyPr/>
          <a:lstStyle/>
          <a:p>
            <a:r>
              <a:rPr lang="da-DK" dirty="0"/>
              <a:t>Lidt af hvert</a:t>
            </a:r>
          </a:p>
        </p:txBody>
      </p:sp>
      <p:sp>
        <p:nvSpPr>
          <p:cNvPr id="3" name="Pladsholder til indhold 2">
            <a:extLst>
              <a:ext uri="{FF2B5EF4-FFF2-40B4-BE49-F238E27FC236}">
                <a16:creationId xmlns:a16="http://schemas.microsoft.com/office/drawing/2014/main" id="{D1D7AFE8-4090-8C2B-AC9C-C3CEEE0A1815}"/>
              </a:ext>
            </a:extLst>
          </p:cNvPr>
          <p:cNvSpPr>
            <a:spLocks noGrp="1"/>
          </p:cNvSpPr>
          <p:nvPr>
            <p:ph idx="1"/>
          </p:nvPr>
        </p:nvSpPr>
        <p:spPr/>
        <p:txBody>
          <a:bodyPr>
            <a:normAutofit fontScale="85000" lnSpcReduction="20000"/>
          </a:bodyPr>
          <a:lstStyle/>
          <a:p>
            <a:pPr>
              <a:lnSpc>
                <a:spcPct val="150000"/>
              </a:lnSpc>
            </a:pPr>
            <a:r>
              <a:rPr lang="da-DK" sz="2400" b="0" dirty="0">
                <a:effectLst/>
                <a:latin typeface="Arial" panose="020B0604020202020204" pitchFamily="34" charset="0"/>
                <a:ea typeface="Times New Roman" panose="02020603050405020304" pitchFamily="18" charset="0"/>
              </a:rPr>
              <a:t>Vi giver hånd efter kampen – viser respekt for en modstander – giver den samme tilgang mening på andre områder af livet</a:t>
            </a:r>
          </a:p>
          <a:p>
            <a:pPr>
              <a:lnSpc>
                <a:spcPct val="150000"/>
              </a:lnSpc>
            </a:pPr>
            <a:r>
              <a:rPr lang="da-DK" sz="2400" b="0" dirty="0">
                <a:effectLst/>
                <a:latin typeface="Arial" panose="020B0604020202020204" pitchFamily="34" charset="0"/>
                <a:ea typeface="Times New Roman" panose="02020603050405020304" pitchFamily="18" charset="0"/>
              </a:rPr>
              <a:t>Restitution – restitution som en central del af det at blive en dygtig </a:t>
            </a:r>
            <a:r>
              <a:rPr lang="da-DK" sz="2400" b="0" dirty="0" err="1">
                <a:effectLst/>
                <a:latin typeface="Arial" panose="020B0604020202020204" pitchFamily="34" charset="0"/>
                <a:ea typeface="Times New Roman" panose="02020603050405020304" pitchFamily="18" charset="0"/>
              </a:rPr>
              <a:t>atlet….og</a:t>
            </a:r>
            <a:r>
              <a:rPr lang="da-DK" sz="2400" b="0" dirty="0">
                <a:effectLst/>
                <a:latin typeface="Arial" panose="020B0604020202020204" pitchFamily="34" charset="0"/>
                <a:ea typeface="Times New Roman" panose="02020603050405020304" pitchFamily="18" charset="0"/>
              </a:rPr>
              <a:t> i resten af livet….</a:t>
            </a:r>
            <a:endParaRPr lang="da-DK" sz="2400" b="1" dirty="0">
              <a:effectLst/>
              <a:latin typeface="Times New Roman" panose="02020603050405020304" pitchFamily="18" charset="0"/>
              <a:ea typeface="Times New Roman" panose="02020603050405020304" pitchFamily="18" charset="0"/>
            </a:endParaRPr>
          </a:p>
          <a:p>
            <a:pPr>
              <a:lnSpc>
                <a:spcPct val="150000"/>
              </a:lnSpc>
            </a:pPr>
            <a:r>
              <a:rPr lang="da-DK" sz="2400" b="0" dirty="0">
                <a:effectLst/>
                <a:latin typeface="Arial" panose="020B0604020202020204" pitchFamily="34" charset="0"/>
                <a:ea typeface="Times New Roman" panose="02020603050405020304" pitchFamily="18" charset="0"/>
              </a:rPr>
              <a:t>Fravalg af idræt – hvad kunne gøre at vi stoppede – kunne evt. være i forbindelse med at der er en holdkammerat der </a:t>
            </a:r>
            <a:r>
              <a:rPr lang="da-DK" sz="2400" b="0" dirty="0" err="1">
                <a:effectLst/>
                <a:latin typeface="Arial" panose="020B0604020202020204" pitchFamily="34" charset="0"/>
                <a:ea typeface="Times New Roman" panose="02020603050405020304" pitchFamily="18" charset="0"/>
              </a:rPr>
              <a:t>stopper….Hvad</a:t>
            </a:r>
            <a:r>
              <a:rPr lang="da-DK" sz="2400" b="0" dirty="0">
                <a:effectLst/>
                <a:latin typeface="Arial" panose="020B0604020202020204" pitchFamily="34" charset="0"/>
                <a:ea typeface="Times New Roman" panose="02020603050405020304" pitchFamily="18" charset="0"/>
              </a:rPr>
              <a:t> er det der gør at vi vælger noget eller nogen fra?</a:t>
            </a:r>
            <a:endParaRPr lang="da-DK" sz="2400" b="1"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3686838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B96E6-5992-56F0-3ED3-C61F55C8C49E}"/>
              </a:ext>
            </a:extLst>
          </p:cNvPr>
          <p:cNvSpPr>
            <a:spLocks noGrp="1"/>
          </p:cNvSpPr>
          <p:nvPr>
            <p:ph type="title"/>
          </p:nvPr>
        </p:nvSpPr>
        <p:spPr/>
        <p:txBody>
          <a:bodyPr/>
          <a:lstStyle/>
          <a:p>
            <a:r>
              <a:rPr lang="da-DK" dirty="0" err="1"/>
              <a:t>Atituder</a:t>
            </a:r>
            <a:r>
              <a:rPr lang="da-DK" dirty="0"/>
              <a:t>/vaner</a:t>
            </a:r>
          </a:p>
        </p:txBody>
      </p:sp>
      <p:sp>
        <p:nvSpPr>
          <p:cNvPr id="3" name="Pladsholder til indhold 2">
            <a:extLst>
              <a:ext uri="{FF2B5EF4-FFF2-40B4-BE49-F238E27FC236}">
                <a16:creationId xmlns:a16="http://schemas.microsoft.com/office/drawing/2014/main" id="{0563AF2C-693C-DFB4-B690-81DCCA1911B8}"/>
              </a:ext>
            </a:extLst>
          </p:cNvPr>
          <p:cNvSpPr>
            <a:spLocks noGrp="1"/>
          </p:cNvSpPr>
          <p:nvPr>
            <p:ph idx="1"/>
          </p:nvPr>
        </p:nvSpPr>
        <p:spPr/>
        <p:txBody>
          <a:bodyPr>
            <a:normAutofit fontScale="92500" lnSpcReduction="10000"/>
          </a:bodyPr>
          <a:lstStyle/>
          <a:p>
            <a:pPr>
              <a:lnSpc>
                <a:spcPct val="150000"/>
              </a:lnSpc>
            </a:pPr>
            <a:r>
              <a:rPr lang="da-DK" sz="1800" b="0" dirty="0">
                <a:effectLst/>
                <a:latin typeface="Arial" panose="020B0604020202020204" pitchFamily="34" charset="0"/>
                <a:ea typeface="Times New Roman" panose="02020603050405020304" pitchFamily="18" charset="0"/>
              </a:rPr>
              <a:t>At være målrettet – ambitioner i idrætten og i livet</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0" dirty="0">
                <a:effectLst/>
                <a:latin typeface="Arial" panose="020B0604020202020204" pitchFamily="34" charset="0"/>
                <a:ea typeface="Times New Roman" panose="02020603050405020304" pitchFamily="18" charset="0"/>
              </a:rPr>
              <a:t>Udholdenhed</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0" dirty="0">
                <a:effectLst/>
                <a:latin typeface="Arial" panose="020B0604020202020204" pitchFamily="34" charset="0"/>
                <a:ea typeface="Times New Roman" panose="02020603050405020304" pitchFamily="18" charset="0"/>
              </a:rPr>
              <a:t>Evnen til at håndtere fejl/nederlag</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0" dirty="0">
                <a:effectLst/>
                <a:latin typeface="Arial" panose="020B0604020202020204" pitchFamily="34" charset="0"/>
                <a:ea typeface="Times New Roman" panose="02020603050405020304" pitchFamily="18" charset="0"/>
              </a:rPr>
              <a:t>Ofre/prioritering/behovsudsættelse – vi sætter noget til side for noget andet….</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0" dirty="0">
                <a:effectLst/>
                <a:latin typeface="Arial" panose="020B0604020202020204" pitchFamily="34" charset="0"/>
                <a:ea typeface="Times New Roman" panose="02020603050405020304" pitchFamily="18" charset="0"/>
              </a:rPr>
              <a:t>Hard </a:t>
            </a:r>
            <a:r>
              <a:rPr lang="da-DK" sz="1800" b="0" dirty="0" err="1">
                <a:effectLst/>
                <a:latin typeface="Arial" panose="020B0604020202020204" pitchFamily="34" charset="0"/>
                <a:ea typeface="Times New Roman" panose="02020603050405020304" pitchFamily="18" charset="0"/>
              </a:rPr>
              <a:t>work</a:t>
            </a:r>
            <a:r>
              <a:rPr lang="da-DK" sz="1800" b="0" dirty="0">
                <a:effectLst/>
                <a:latin typeface="Arial" panose="020B0604020202020204" pitchFamily="34" charset="0"/>
                <a:ea typeface="Times New Roman" panose="02020603050405020304" pitchFamily="18" charset="0"/>
              </a:rPr>
              <a:t> – hvad tager vi med? Hvad betyder det i praksis at arbejde hårdt? Hvad skal der til?</a:t>
            </a:r>
          </a:p>
          <a:p>
            <a:pPr>
              <a:lnSpc>
                <a:spcPct val="150000"/>
              </a:lnSpc>
            </a:pPr>
            <a:r>
              <a:rPr lang="da-DK" sz="1800" b="0" dirty="0">
                <a:effectLst/>
                <a:latin typeface="Arial" panose="020B0604020202020204" pitchFamily="34" charset="0"/>
                <a:ea typeface="Times New Roman" panose="02020603050405020304" pitchFamily="18" charset="0"/>
              </a:rPr>
              <a:t>Mindset  - hvad giver det for et mindset at være en del af et idrætsfællesskab</a:t>
            </a:r>
          </a:p>
          <a:p>
            <a:pPr>
              <a:lnSpc>
                <a:spcPct val="150000"/>
              </a:lnSpc>
            </a:pPr>
            <a:endParaRPr lang="da-DK" sz="1800" b="1" dirty="0">
              <a:effectLst/>
              <a:latin typeface="Times New Roman" panose="02020603050405020304" pitchFamily="18" charset="0"/>
              <a:ea typeface="Times New Roman" panose="02020603050405020304" pitchFamily="18" charset="0"/>
            </a:endParaRPr>
          </a:p>
          <a:p>
            <a:endParaRPr lang="da-DK" sz="1800" b="1" dirty="0">
              <a:latin typeface="Arial" panose="020B0604020202020204" pitchFamily="34" charset="0"/>
              <a:ea typeface="Times New Roman" panose="02020603050405020304" pitchFamily="18" charset="0"/>
            </a:endParaRPr>
          </a:p>
          <a:p>
            <a:pPr marL="0" indent="0">
              <a:buNone/>
            </a:pPr>
            <a:endParaRPr lang="da-DK" sz="1800" b="1" dirty="0">
              <a:effectLst/>
              <a:latin typeface="Arial" panose="020B0604020202020204" pitchFamily="34" charset="0"/>
              <a:ea typeface="Times New Roman" panose="02020603050405020304" pitchFamily="18" charset="0"/>
            </a:endParaRPr>
          </a:p>
          <a:p>
            <a:endParaRPr lang="da-DK" sz="1800" b="1" dirty="0">
              <a:effectLst/>
              <a:latin typeface="Arial" panose="020B0604020202020204" pitchFamily="34" charset="0"/>
              <a:ea typeface="Times New Roman" panose="02020603050405020304" pitchFamily="18" charset="0"/>
            </a:endParaRPr>
          </a:p>
          <a:p>
            <a:endParaRPr lang="da-DK" sz="1800" b="1"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348838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E2307-1360-D483-F9D4-CE4179F8A470}"/>
              </a:ext>
            </a:extLst>
          </p:cNvPr>
          <p:cNvSpPr>
            <a:spLocks noGrp="1"/>
          </p:cNvSpPr>
          <p:nvPr>
            <p:ph type="title"/>
          </p:nvPr>
        </p:nvSpPr>
        <p:spPr/>
        <p:txBody>
          <a:bodyPr>
            <a:normAutofit fontScale="90000"/>
          </a:bodyPr>
          <a:lstStyle/>
          <a:p>
            <a:pPr algn="ctr"/>
            <a:r>
              <a:rPr lang="da-DK" dirty="0"/>
              <a:t>Måske er der ikke brug for flere ”</a:t>
            </a:r>
            <a:r>
              <a:rPr lang="da-DK" dirty="0" err="1"/>
              <a:t>undresøgelser</a:t>
            </a:r>
            <a:r>
              <a:rPr lang="da-DK" dirty="0"/>
              <a:t>”…… </a:t>
            </a:r>
          </a:p>
        </p:txBody>
      </p:sp>
      <p:graphicFrame>
        <p:nvGraphicFramePr>
          <p:cNvPr id="4" name="Tabel 4">
            <a:extLst>
              <a:ext uri="{FF2B5EF4-FFF2-40B4-BE49-F238E27FC236}">
                <a16:creationId xmlns:a16="http://schemas.microsoft.com/office/drawing/2014/main" id="{5942FD2F-9C63-84DF-4AB1-5EA4AE87A65D}"/>
              </a:ext>
            </a:extLst>
          </p:cNvPr>
          <p:cNvGraphicFramePr>
            <a:graphicFrameLocks noGrp="1"/>
          </p:cNvGraphicFramePr>
          <p:nvPr>
            <p:ph idx="1"/>
          </p:nvPr>
        </p:nvGraphicFramePr>
        <p:xfrm>
          <a:off x="628650" y="1370013"/>
          <a:ext cx="7886700" cy="31877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35953458"/>
                    </a:ext>
                  </a:extLst>
                </a:gridCol>
                <a:gridCol w="2628900">
                  <a:extLst>
                    <a:ext uri="{9D8B030D-6E8A-4147-A177-3AD203B41FA5}">
                      <a16:colId xmlns:a16="http://schemas.microsoft.com/office/drawing/2014/main" val="202991366"/>
                    </a:ext>
                  </a:extLst>
                </a:gridCol>
                <a:gridCol w="2628900">
                  <a:extLst>
                    <a:ext uri="{9D8B030D-6E8A-4147-A177-3AD203B41FA5}">
                      <a16:colId xmlns:a16="http://schemas.microsoft.com/office/drawing/2014/main" val="992737791"/>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dirty="0"/>
                        <a:t>Mentalt </a:t>
                      </a:r>
                      <a:r>
                        <a:rPr lang="da-DK" dirty="0" err="1"/>
                        <a:t>sundhedsfremmede</a:t>
                      </a:r>
                      <a:r>
                        <a:rPr lang="da-DK" dirty="0"/>
                        <a:t> fællesskaber (SST 2023)</a:t>
                      </a:r>
                    </a:p>
                    <a:p>
                      <a:endParaRPr lang="da-DK" dirty="0"/>
                    </a:p>
                  </a:txBody>
                  <a:tcPr/>
                </a:tc>
                <a:tc>
                  <a:txBody>
                    <a:bodyPr/>
                    <a:lstStyle/>
                    <a:p>
                      <a:r>
                        <a:rPr lang="da-DK" dirty="0"/>
                        <a:t>Center for Holdspil (2022)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dirty="0"/>
                        <a:t>Gode idrætsmiljøer for piger/ drenge (CUR 2018/2023)</a:t>
                      </a:r>
                    </a:p>
                    <a:p>
                      <a:endParaRPr lang="da-DK" dirty="0"/>
                    </a:p>
                  </a:txBody>
                  <a:tcPr/>
                </a:tc>
                <a:extLst>
                  <a:ext uri="{0D108BD9-81ED-4DB2-BD59-A6C34878D82A}">
                    <a16:rowId xmlns:a16="http://schemas.microsoft.com/office/drawing/2014/main" val="2145549347"/>
                  </a:ext>
                </a:extLst>
              </a:tr>
              <a:tr h="370840">
                <a:tc>
                  <a:txBody>
                    <a:bodyPr/>
                    <a:lstStyle/>
                    <a:p>
                      <a:r>
                        <a:rPr lang="da-DK" sz="1600" b="1" dirty="0"/>
                        <a:t>Social forbundethed</a:t>
                      </a:r>
                    </a:p>
                  </a:txBody>
                  <a:tcPr/>
                </a:tc>
                <a:tc>
                  <a:txBody>
                    <a:bodyPr/>
                    <a:lstStyle/>
                    <a:p>
                      <a:r>
                        <a:rPr lang="da-DK" sz="1600" b="1" dirty="0"/>
                        <a:t>Samhørighed </a:t>
                      </a:r>
                    </a:p>
                  </a:txBody>
                  <a:tcPr/>
                </a:tc>
                <a:tc>
                  <a:txBody>
                    <a:bodyPr/>
                    <a:lstStyle/>
                    <a:p>
                      <a:r>
                        <a:rPr lang="da-DK" sz="1600" b="1" dirty="0"/>
                        <a:t>Fællesskab og venskaber</a:t>
                      </a:r>
                    </a:p>
                  </a:txBody>
                  <a:tcPr/>
                </a:tc>
                <a:extLst>
                  <a:ext uri="{0D108BD9-81ED-4DB2-BD59-A6C34878D82A}">
                    <a16:rowId xmlns:a16="http://schemas.microsoft.com/office/drawing/2014/main" val="973394569"/>
                  </a:ext>
                </a:extLst>
              </a:tr>
              <a:tr h="370840">
                <a:tc>
                  <a:txBody>
                    <a:bodyPr/>
                    <a:lstStyle/>
                    <a:p>
                      <a:r>
                        <a:rPr lang="da-DK" sz="1600" b="1" dirty="0"/>
                        <a:t>Udvikling af kompetencer</a:t>
                      </a:r>
                    </a:p>
                  </a:txBody>
                  <a:tcPr/>
                </a:tc>
                <a:tc>
                  <a:txBody>
                    <a:bodyPr/>
                    <a:lstStyle/>
                    <a:p>
                      <a:r>
                        <a:rPr lang="da-DK" sz="1600" b="1" dirty="0"/>
                        <a:t>Udvikling af kompetencer – fokus på læring og udvikling</a:t>
                      </a:r>
                    </a:p>
                  </a:txBody>
                  <a:tcPr/>
                </a:tc>
                <a:tc>
                  <a:txBody>
                    <a:bodyPr/>
                    <a:lstStyle/>
                    <a:p>
                      <a:r>
                        <a:rPr lang="da-DK" sz="1600" b="1" dirty="0"/>
                        <a:t>Udvikling </a:t>
                      </a:r>
                    </a:p>
                  </a:txBody>
                  <a:tcPr/>
                </a:tc>
                <a:extLst>
                  <a:ext uri="{0D108BD9-81ED-4DB2-BD59-A6C34878D82A}">
                    <a16:rowId xmlns:a16="http://schemas.microsoft.com/office/drawing/2014/main" val="10191660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600" b="1" dirty="0"/>
                        <a:t>Lystbetonet deltagelse</a:t>
                      </a:r>
                    </a:p>
                    <a:p>
                      <a:endParaRPr lang="da-DK" sz="16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600" b="1" dirty="0"/>
                        <a:t>Selvbestemmelse</a:t>
                      </a:r>
                    </a:p>
                    <a:p>
                      <a:endParaRPr lang="da-DK" sz="16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600" b="1" dirty="0"/>
                        <a:t>Involvering /dialog</a:t>
                      </a:r>
                    </a:p>
                    <a:p>
                      <a:endParaRPr lang="da-DK" sz="1600" b="1" dirty="0"/>
                    </a:p>
                  </a:txBody>
                  <a:tcPr/>
                </a:tc>
                <a:extLst>
                  <a:ext uri="{0D108BD9-81ED-4DB2-BD59-A6C34878D82A}">
                    <a16:rowId xmlns:a16="http://schemas.microsoft.com/office/drawing/2014/main" val="1755547266"/>
                  </a:ext>
                </a:extLst>
              </a:tr>
              <a:tr h="370840">
                <a:tc>
                  <a:txBody>
                    <a:bodyPr/>
                    <a:lstStyle/>
                    <a:p>
                      <a:r>
                        <a:rPr lang="da-DK" sz="1600" b="1" dirty="0"/>
                        <a:t>Tryghed og tillid</a:t>
                      </a:r>
                    </a:p>
                  </a:txBody>
                  <a:tcPr/>
                </a:tc>
                <a:tc>
                  <a:txBody>
                    <a:bodyPr/>
                    <a:lstStyle/>
                    <a:p>
                      <a:r>
                        <a:rPr lang="da-DK" sz="1600" b="1" dirty="0"/>
                        <a:t>Træneren som social støtte </a:t>
                      </a:r>
                    </a:p>
                  </a:txBody>
                  <a:tcPr/>
                </a:tc>
                <a:tc>
                  <a:txBody>
                    <a:bodyPr/>
                    <a:lstStyle/>
                    <a:p>
                      <a:r>
                        <a:rPr lang="da-DK" sz="1600" b="1" dirty="0"/>
                        <a:t>Træneren – mere end bare en træner</a:t>
                      </a:r>
                    </a:p>
                  </a:txBody>
                  <a:tcPr/>
                </a:tc>
                <a:extLst>
                  <a:ext uri="{0D108BD9-81ED-4DB2-BD59-A6C34878D82A}">
                    <a16:rowId xmlns:a16="http://schemas.microsoft.com/office/drawing/2014/main" val="119749647"/>
                  </a:ext>
                </a:extLst>
              </a:tr>
              <a:tr h="370840">
                <a:tc>
                  <a:txBody>
                    <a:bodyPr/>
                    <a:lstStyle/>
                    <a:p>
                      <a:r>
                        <a:rPr lang="da-DK" sz="1600" b="1" dirty="0"/>
                        <a:t>Udvikling af selvtillid</a:t>
                      </a:r>
                    </a:p>
                  </a:txBody>
                  <a:tcPr/>
                </a:tc>
                <a:tc>
                  <a:txBody>
                    <a:bodyPr/>
                    <a:lstStyle/>
                    <a:p>
                      <a:endParaRPr lang="da-DK" sz="1600" b="1"/>
                    </a:p>
                  </a:txBody>
                  <a:tcPr/>
                </a:tc>
                <a:tc>
                  <a:txBody>
                    <a:bodyPr/>
                    <a:lstStyle/>
                    <a:p>
                      <a:r>
                        <a:rPr lang="da-DK" sz="1600" b="1" dirty="0"/>
                        <a:t>Det skal være sjovt</a:t>
                      </a:r>
                    </a:p>
                  </a:txBody>
                  <a:tcPr/>
                </a:tc>
                <a:extLst>
                  <a:ext uri="{0D108BD9-81ED-4DB2-BD59-A6C34878D82A}">
                    <a16:rowId xmlns:a16="http://schemas.microsoft.com/office/drawing/2014/main" val="1998176091"/>
                  </a:ext>
                </a:extLst>
              </a:tr>
            </a:tbl>
          </a:graphicData>
        </a:graphic>
      </p:graphicFrame>
    </p:spTree>
    <p:extLst>
      <p:ext uri="{BB962C8B-B14F-4D97-AF65-F5344CB8AC3E}">
        <p14:creationId xmlns:p14="http://schemas.microsoft.com/office/powerpoint/2010/main" val="3047522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03C77-E760-7389-13FD-BADB9B111E56}"/>
              </a:ext>
            </a:extLst>
          </p:cNvPr>
          <p:cNvSpPr>
            <a:spLocks noGrp="1"/>
          </p:cNvSpPr>
          <p:nvPr>
            <p:ph type="title"/>
          </p:nvPr>
        </p:nvSpPr>
        <p:spPr/>
        <p:txBody>
          <a:bodyPr/>
          <a:lstStyle/>
          <a:p>
            <a:r>
              <a:rPr lang="da-DK" dirty="0"/>
              <a:t>Den enkelte i fællesskabet…..</a:t>
            </a:r>
          </a:p>
        </p:txBody>
      </p:sp>
      <p:sp>
        <p:nvSpPr>
          <p:cNvPr id="3" name="Pladsholder til indhold 2">
            <a:extLst>
              <a:ext uri="{FF2B5EF4-FFF2-40B4-BE49-F238E27FC236}">
                <a16:creationId xmlns:a16="http://schemas.microsoft.com/office/drawing/2014/main" id="{C232A087-4429-798C-E1DA-7123FC5264D6}"/>
              </a:ext>
            </a:extLst>
          </p:cNvPr>
          <p:cNvSpPr>
            <a:spLocks noGrp="1"/>
          </p:cNvSpPr>
          <p:nvPr>
            <p:ph idx="1"/>
          </p:nvPr>
        </p:nvSpPr>
        <p:spPr>
          <a:xfrm>
            <a:off x="628650" y="1369218"/>
            <a:ext cx="7886700" cy="3774281"/>
          </a:xfrm>
        </p:spPr>
        <p:txBody>
          <a:bodyPr>
            <a:normAutofit fontScale="92500" lnSpcReduction="10000"/>
          </a:bodyPr>
          <a:lstStyle/>
          <a:p>
            <a:pPr>
              <a:lnSpc>
                <a:spcPct val="150000"/>
              </a:lnSpc>
            </a:pPr>
            <a:r>
              <a:rPr lang="da-DK" sz="1800" b="0" dirty="0">
                <a:effectLst/>
                <a:latin typeface="Arial" panose="020B0604020202020204" pitchFamily="34" charset="0"/>
                <a:ea typeface="Times New Roman" panose="02020603050405020304" pitchFamily="18" charset="0"/>
              </a:rPr>
              <a:t>Relationer – og specielt den dimension at vi er sammen med nogen omkring en fælles passion – </a:t>
            </a:r>
            <a:r>
              <a:rPr lang="da-DK" sz="1800" b="0" dirty="0" err="1">
                <a:effectLst/>
                <a:latin typeface="Arial" panose="020B0604020202020204" pitchFamily="34" charset="0"/>
                <a:ea typeface="Times New Roman" panose="02020603050405020304" pitchFamily="18" charset="0"/>
              </a:rPr>
              <a:t>gardarobefællesskabet</a:t>
            </a:r>
            <a:r>
              <a:rPr lang="da-DK" sz="1800" b="0" dirty="0">
                <a:effectLst/>
                <a:latin typeface="Arial" panose="020B0604020202020204" pitchFamily="34" charset="0"/>
                <a:ea typeface="Times New Roman" panose="02020603050405020304" pitchFamily="18" charset="0"/>
              </a:rPr>
              <a:t> – hvad kan det?</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0" dirty="0">
                <a:effectLst/>
                <a:latin typeface="Arial" panose="020B0604020202020204" pitchFamily="34" charset="0"/>
                <a:ea typeface="Times New Roman" panose="02020603050405020304" pitchFamily="18" charset="0"/>
              </a:rPr>
              <a:t>Attitude – spiller vi hinanden gode/styrker fællesskabet – hvis skyld var vi tabte….? Taler vi op eller ned?</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0" dirty="0">
                <a:effectLst/>
                <a:latin typeface="Arial" panose="020B0604020202020204" pitchFamily="34" charset="0"/>
                <a:ea typeface="Times New Roman" panose="02020603050405020304" pitchFamily="18" charset="0"/>
              </a:rPr>
              <a:t>Samarbejde på banen – og gruppearbejde – hvad er forskellen – noget om roller i en grupper….</a:t>
            </a:r>
          </a:p>
          <a:p>
            <a:pPr>
              <a:lnSpc>
                <a:spcPct val="150000"/>
              </a:lnSpc>
            </a:pPr>
            <a:r>
              <a:rPr lang="da-DK" sz="1800" b="0" dirty="0">
                <a:effectLst/>
                <a:latin typeface="Arial" panose="020B0604020202020204" pitchFamily="34" charset="0"/>
                <a:ea typeface="Times New Roman" panose="02020603050405020304" pitchFamily="18" charset="0"/>
              </a:rPr>
              <a:t>Kommunikation – spil mig – hvordan kan vi tage vores </a:t>
            </a:r>
            <a:r>
              <a:rPr lang="da-DK" sz="1800" b="0" dirty="0" err="1">
                <a:effectLst/>
                <a:latin typeface="Arial" panose="020B0604020202020204" pitchFamily="34" charset="0"/>
                <a:ea typeface="Times New Roman" panose="02020603050405020304" pitchFamily="18" charset="0"/>
              </a:rPr>
              <a:t>kommunikatiosnfrom</a:t>
            </a:r>
            <a:r>
              <a:rPr lang="da-DK" sz="1800" b="0" dirty="0">
                <a:effectLst/>
                <a:latin typeface="Arial" panose="020B0604020202020204" pitchFamily="34" charset="0"/>
                <a:ea typeface="Times New Roman" panose="02020603050405020304" pitchFamily="18" charset="0"/>
              </a:rPr>
              <a:t> fra idrætten med til andre områder af livet – og hvorfor siger vi ”spil mig” på banen og ikke i klassen? </a:t>
            </a:r>
            <a:endParaRPr lang="da-DK" sz="1800" b="1" dirty="0">
              <a:effectLst/>
              <a:latin typeface="Times New Roman" panose="02020603050405020304" pitchFamily="18" charset="0"/>
              <a:ea typeface="Times New Roman" panose="02020603050405020304" pitchFamily="18" charset="0"/>
            </a:endParaRPr>
          </a:p>
          <a:p>
            <a:pPr>
              <a:lnSpc>
                <a:spcPct val="150000"/>
              </a:lnSpc>
            </a:pPr>
            <a:endParaRPr lang="da-DK" sz="1800" b="1"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3564237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EE97D-A442-6FAC-91B8-065D9BB698B3}"/>
              </a:ext>
            </a:extLst>
          </p:cNvPr>
          <p:cNvSpPr>
            <a:spLocks noGrp="1"/>
          </p:cNvSpPr>
          <p:nvPr>
            <p:ph type="title"/>
          </p:nvPr>
        </p:nvSpPr>
        <p:spPr/>
        <p:txBody>
          <a:bodyPr/>
          <a:lstStyle/>
          <a:p>
            <a:r>
              <a:rPr lang="da-DK" dirty="0"/>
              <a:t>De ”svære snakke”….</a:t>
            </a:r>
          </a:p>
        </p:txBody>
      </p:sp>
      <p:sp>
        <p:nvSpPr>
          <p:cNvPr id="3" name="Pladsholder til indhold 2">
            <a:extLst>
              <a:ext uri="{FF2B5EF4-FFF2-40B4-BE49-F238E27FC236}">
                <a16:creationId xmlns:a16="http://schemas.microsoft.com/office/drawing/2014/main" id="{A741E189-842F-45A9-C8F3-830BF4432211}"/>
              </a:ext>
            </a:extLst>
          </p:cNvPr>
          <p:cNvSpPr>
            <a:spLocks noGrp="1"/>
          </p:cNvSpPr>
          <p:nvPr>
            <p:ph idx="1"/>
          </p:nvPr>
        </p:nvSpPr>
        <p:spPr/>
        <p:txBody>
          <a:bodyPr>
            <a:normAutofit/>
          </a:bodyPr>
          <a:lstStyle/>
          <a:p>
            <a:pPr>
              <a:lnSpc>
                <a:spcPct val="150000"/>
              </a:lnSpc>
            </a:pPr>
            <a:r>
              <a:rPr lang="da-DK" sz="1800" b="0" dirty="0">
                <a:effectLst/>
                <a:latin typeface="Arial" panose="020B0604020202020204" pitchFamily="34" charset="0"/>
                <a:ea typeface="Times New Roman" panose="02020603050405020304" pitchFamily="18" charset="0"/>
              </a:rPr>
              <a:t>Taler vi tale med hinanden om det er svært/vanskelige temaer – om ikke at være udtaget/valgt fra/spilletid – og hvordan er det på andre arenaer – tør vi ale om det vi synes er svært? </a:t>
            </a:r>
            <a:endParaRPr lang="da-DK" sz="1800" b="1" dirty="0">
              <a:effectLst/>
              <a:latin typeface="Times New Roman" panose="02020603050405020304" pitchFamily="18" charset="0"/>
              <a:ea typeface="Times New Roman" panose="02020603050405020304" pitchFamily="18" charset="0"/>
            </a:endParaRPr>
          </a:p>
          <a:p>
            <a:pPr>
              <a:lnSpc>
                <a:spcPct val="150000"/>
              </a:lnSpc>
            </a:pPr>
            <a:r>
              <a:rPr lang="da-DK" sz="1800" b="0" dirty="0">
                <a:effectLst/>
                <a:latin typeface="Arial" panose="020B0604020202020204" pitchFamily="34" charset="0"/>
                <a:ea typeface="Times New Roman" panose="02020603050405020304" pitchFamily="18" charset="0"/>
              </a:rPr>
              <a:t>Hvordan håndterer JEG ikke at starte ind/afvisning – Growth – og hvordan reagerer jeg i andre sammenhænge….</a:t>
            </a:r>
          </a:p>
          <a:p>
            <a:pPr>
              <a:lnSpc>
                <a:spcPct val="150000"/>
              </a:lnSpc>
            </a:pPr>
            <a:r>
              <a:rPr lang="da-DK" sz="1800" b="0" dirty="0">
                <a:effectLst/>
                <a:latin typeface="Arial" panose="020B0604020202020204" pitchFamily="34" charset="0"/>
                <a:ea typeface="Times New Roman" panose="02020603050405020304" pitchFamily="18" charset="0"/>
              </a:rPr>
              <a:t>Hvorfor ”finder vi os i middelmådighed” når vi oplever den hos medspillere, trænere  m.v. </a:t>
            </a:r>
          </a:p>
          <a:p>
            <a:pPr>
              <a:lnSpc>
                <a:spcPct val="150000"/>
              </a:lnSpc>
            </a:pPr>
            <a:endParaRPr lang="da-DK" sz="1800" b="1"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2238049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3" name="Rectangle 205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5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1"/>
            <a:ext cx="8178800" cy="4178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vorfor bruge arbejdstøj / - DK | Blåkläder">
            <a:extLst>
              <a:ext uri="{FF2B5EF4-FFF2-40B4-BE49-F238E27FC236}">
                <a16:creationId xmlns:a16="http://schemas.microsoft.com/office/drawing/2014/main" id="{ECEAB358-902B-2802-6F5D-405C9FF413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0357" y="970170"/>
            <a:ext cx="7463281" cy="319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15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a:extLst>
              <a:ext uri="{FF2B5EF4-FFF2-40B4-BE49-F238E27FC236}">
                <a16:creationId xmlns:a16="http://schemas.microsoft.com/office/drawing/2014/main" id="{795E6440-E8F7-4E8D-ABE2-F112549E9751}"/>
              </a:ext>
            </a:extLst>
          </p:cNvPr>
          <p:cNvSpPr>
            <a:spLocks noGrp="1" noChangeArrowheads="1"/>
          </p:cNvSpPr>
          <p:nvPr>
            <p:ph type="title"/>
          </p:nvPr>
        </p:nvSpPr>
        <p:spPr>
          <a:xfrm>
            <a:off x="4895850" y="336541"/>
            <a:ext cx="3535498" cy="919238"/>
          </a:xfrm>
        </p:spPr>
        <p:txBody>
          <a:bodyPr anchor="b">
            <a:normAutofit/>
          </a:bodyPr>
          <a:lstStyle/>
          <a:p>
            <a:pPr eaLnBrk="1" hangingPunct="1">
              <a:defRPr/>
            </a:pPr>
            <a:br>
              <a:rPr lang="da-DK" altLang="da-DK" sz="2850">
                <a:solidFill>
                  <a:schemeClr val="bg1"/>
                </a:solidFill>
              </a:rPr>
            </a:br>
            <a:r>
              <a:rPr lang="da-DK" altLang="da-DK" sz="2850">
                <a:solidFill>
                  <a:schemeClr val="bg1"/>
                </a:solidFill>
              </a:rPr>
              <a:t>Tak for i dag…..</a:t>
            </a:r>
          </a:p>
        </p:txBody>
      </p:sp>
      <p:pic>
        <p:nvPicPr>
          <p:cNvPr id="84996" name="Billede 1">
            <a:extLst>
              <a:ext uri="{FF2B5EF4-FFF2-40B4-BE49-F238E27FC236}">
                <a16:creationId xmlns:a16="http://schemas.microsoft.com/office/drawing/2014/main" id="{921B0B1F-0196-48D6-B105-F28F7345075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t="24450"/>
          <a:stretch/>
        </p:blipFill>
        <p:spPr bwMode="auto">
          <a:xfrm>
            <a:off x="322090" y="1314449"/>
            <a:ext cx="4249910" cy="32108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dsholder til indhold 2">
            <a:extLst>
              <a:ext uri="{FF2B5EF4-FFF2-40B4-BE49-F238E27FC236}">
                <a16:creationId xmlns:a16="http://schemas.microsoft.com/office/drawing/2014/main" id="{3AE90351-63A3-4F60-8520-B74014794615}"/>
              </a:ext>
            </a:extLst>
          </p:cNvPr>
          <p:cNvSpPr>
            <a:spLocks noGrp="1"/>
          </p:cNvSpPr>
          <p:nvPr>
            <p:ph idx="1"/>
          </p:nvPr>
        </p:nvSpPr>
        <p:spPr>
          <a:xfrm>
            <a:off x="4895850" y="1431894"/>
            <a:ext cx="3535498" cy="2735783"/>
          </a:xfrm>
        </p:spPr>
        <p:txBody>
          <a:bodyPr rtlCol="0">
            <a:normAutofit/>
          </a:bodyPr>
          <a:lstStyle/>
          <a:p>
            <a:pPr marL="257168" indent="-257168" defTabSz="342890">
              <a:buClr>
                <a:schemeClr val="bg2">
                  <a:lumMod val="40000"/>
                  <a:lumOff val="60000"/>
                </a:schemeClr>
              </a:buClr>
              <a:buFont typeface="Wingdings 3" charset="2"/>
              <a:buChar char=""/>
              <a:defRPr/>
            </a:pPr>
            <a:endParaRPr lang="da-DK" sz="1500">
              <a:solidFill>
                <a:schemeClr val="bg1"/>
              </a:solidFill>
            </a:endParaRPr>
          </a:p>
          <a:p>
            <a:pPr marL="257168" indent="-257168" defTabSz="342890">
              <a:buClr>
                <a:schemeClr val="bg2">
                  <a:lumMod val="40000"/>
                  <a:lumOff val="60000"/>
                </a:schemeClr>
              </a:buClr>
              <a:buFont typeface="Wingdings 3" charset="2"/>
              <a:buChar char=""/>
              <a:defRPr/>
            </a:pPr>
            <a:endParaRPr lang="da-DK" sz="1500">
              <a:solidFill>
                <a:schemeClr val="bg1"/>
              </a:solidFill>
            </a:endParaRPr>
          </a:p>
          <a:p>
            <a:pPr marL="257168" indent="-257168" defTabSz="342890">
              <a:buClr>
                <a:schemeClr val="bg2">
                  <a:lumMod val="40000"/>
                  <a:lumOff val="60000"/>
                </a:schemeClr>
              </a:buClr>
              <a:buFont typeface="Wingdings 3" charset="2"/>
              <a:buChar char=""/>
              <a:defRPr/>
            </a:pPr>
            <a:endParaRPr lang="da-DK" sz="1500">
              <a:solidFill>
                <a:schemeClr val="bg1"/>
              </a:solidFill>
            </a:endParaRPr>
          </a:p>
          <a:p>
            <a:pPr marL="0" indent="0" defTabSz="342890">
              <a:buClr>
                <a:schemeClr val="bg2">
                  <a:lumMod val="40000"/>
                  <a:lumOff val="60000"/>
                </a:schemeClr>
              </a:buClr>
              <a:buNone/>
              <a:defRPr/>
            </a:pPr>
            <a:endParaRPr lang="da-DK" sz="1500">
              <a:solidFill>
                <a:schemeClr val="bg1"/>
              </a:solidFill>
            </a:endParaRPr>
          </a:p>
        </p:txBody>
      </p:sp>
    </p:spTree>
    <p:extLst>
      <p:ext uri="{BB962C8B-B14F-4D97-AF65-F5344CB8AC3E}">
        <p14:creationId xmlns:p14="http://schemas.microsoft.com/office/powerpoint/2010/main" val="242896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5BB14-D22E-B658-11B7-A385EF884159}"/>
              </a:ext>
            </a:extLst>
          </p:cNvPr>
          <p:cNvSpPr>
            <a:spLocks noGrp="1"/>
          </p:cNvSpPr>
          <p:nvPr>
            <p:ph type="ctrTitle"/>
          </p:nvPr>
        </p:nvSpPr>
        <p:spPr/>
        <p:txBody>
          <a:bodyPr/>
          <a:lstStyle/>
          <a:p>
            <a:endParaRPr lang="da-DK" dirty="0"/>
          </a:p>
        </p:txBody>
      </p:sp>
      <p:sp>
        <p:nvSpPr>
          <p:cNvPr id="3" name="Undertitel 2">
            <a:extLst>
              <a:ext uri="{FF2B5EF4-FFF2-40B4-BE49-F238E27FC236}">
                <a16:creationId xmlns:a16="http://schemas.microsoft.com/office/drawing/2014/main" id="{346DFD02-EA17-9EB5-C047-3161063B60B0}"/>
              </a:ext>
            </a:extLst>
          </p:cNvPr>
          <p:cNvSpPr>
            <a:spLocks noGrp="1"/>
          </p:cNvSpPr>
          <p:nvPr>
            <p:ph type="subTitle" idx="1"/>
          </p:nvPr>
        </p:nvSpPr>
        <p:spPr/>
        <p:txBody>
          <a:bodyPr/>
          <a:lstStyle/>
          <a:p>
            <a:endParaRPr lang="da-DK"/>
          </a:p>
        </p:txBody>
      </p:sp>
      <p:pic>
        <p:nvPicPr>
          <p:cNvPr id="5" name="Billede 4">
            <a:extLst>
              <a:ext uri="{FF2B5EF4-FFF2-40B4-BE49-F238E27FC236}">
                <a16:creationId xmlns:a16="http://schemas.microsoft.com/office/drawing/2014/main" id="{5B731270-3328-6B03-DA81-B2259D786215}"/>
              </a:ext>
            </a:extLst>
          </p:cNvPr>
          <p:cNvPicPr>
            <a:picLocks noChangeAspect="1"/>
          </p:cNvPicPr>
          <p:nvPr/>
        </p:nvPicPr>
        <p:blipFill rotWithShape="1">
          <a:blip r:embed="rId2"/>
          <a:srcRect l="26875" t="20555" r="27656" b="20973"/>
          <a:stretch/>
        </p:blipFill>
        <p:spPr>
          <a:xfrm>
            <a:off x="1143001" y="111993"/>
            <a:ext cx="6857999" cy="4919514"/>
          </a:xfrm>
          <a:prstGeom prst="rect">
            <a:avLst/>
          </a:prstGeom>
        </p:spPr>
      </p:pic>
    </p:spTree>
    <p:extLst>
      <p:ext uri="{BB962C8B-B14F-4D97-AF65-F5344CB8AC3E}">
        <p14:creationId xmlns:p14="http://schemas.microsoft.com/office/powerpoint/2010/main" val="81478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C923D-7300-F8A9-17B4-8C61E51326DC}"/>
              </a:ext>
            </a:extLst>
          </p:cNvPr>
          <p:cNvSpPr>
            <a:spLocks noGrp="1"/>
          </p:cNvSpPr>
          <p:nvPr>
            <p:ph type="title"/>
          </p:nvPr>
        </p:nvSpPr>
        <p:spPr/>
        <p:txBody>
          <a:bodyPr>
            <a:normAutofit fontScale="90000"/>
          </a:bodyPr>
          <a:lstStyle/>
          <a:p>
            <a:pPr algn="ctr"/>
            <a:r>
              <a:rPr lang="da-DK" sz="2700" b="1" dirty="0">
                <a:latin typeface="Raleway" pitchFamily="2" charset="0"/>
              </a:rPr>
              <a:t>Karakteristika af det mentalt sundhedsfremmende fritidsfællesskab for unge (SST 2023 – baseret  på internationale undersøgelser)</a:t>
            </a:r>
            <a:br>
              <a:rPr lang="da-DK" b="1" i="0" dirty="0">
                <a:solidFill>
                  <a:srgbClr val="002034"/>
                </a:solidFill>
                <a:effectLst/>
                <a:latin typeface="Raleway" pitchFamily="2" charset="0"/>
              </a:rPr>
            </a:br>
            <a:endParaRPr lang="da-DK" dirty="0"/>
          </a:p>
        </p:txBody>
      </p:sp>
      <p:sp>
        <p:nvSpPr>
          <p:cNvPr id="3" name="Pladsholder til indhold 2">
            <a:extLst>
              <a:ext uri="{FF2B5EF4-FFF2-40B4-BE49-F238E27FC236}">
                <a16:creationId xmlns:a16="http://schemas.microsoft.com/office/drawing/2014/main" id="{05AE607E-B10F-4D5D-92E9-DC6E90E652C1}"/>
              </a:ext>
            </a:extLst>
          </p:cNvPr>
          <p:cNvSpPr>
            <a:spLocks noGrp="1"/>
          </p:cNvSpPr>
          <p:nvPr>
            <p:ph idx="1"/>
          </p:nvPr>
        </p:nvSpPr>
        <p:spPr/>
        <p:txBody>
          <a:bodyPr>
            <a:normAutofit fontScale="92500" lnSpcReduction="10000"/>
          </a:bodyPr>
          <a:lstStyle/>
          <a:p>
            <a:pPr algn="l"/>
            <a:r>
              <a:rPr lang="da-DK" b="1" dirty="0"/>
              <a:t>Social forbundethed</a:t>
            </a:r>
            <a:r>
              <a:rPr lang="da-DK" dirty="0"/>
              <a:t>, som er den mest fremtrædende ingrediens på tværs af alle konteksterne. I det organiserede fritidsfællesskab er det essentielt, at unge oplever venskaber, sammenhold og positive sociale relationer med hinanden og med den involverede voksne i fritidsfælleskabet. </a:t>
            </a:r>
          </a:p>
          <a:p>
            <a:pPr algn="l"/>
            <a:r>
              <a:rPr lang="da-DK" b="1" dirty="0"/>
              <a:t>Udvikling af kompetencer </a:t>
            </a:r>
            <a:r>
              <a:rPr lang="da-DK" dirty="0"/>
              <a:t>og oplevelsen af at blive bedre til de færdigheder, som aktiviteten kræver. Gennem udfordrende opgaver kan unge skubbe grænser og udvikle sig.</a:t>
            </a:r>
          </a:p>
          <a:p>
            <a:r>
              <a:rPr lang="da-DK" b="1" dirty="0"/>
              <a:t>Lystbetonet deltagelse </a:t>
            </a:r>
            <a:r>
              <a:rPr lang="da-DK" dirty="0"/>
              <a:t>ses særligt i forbindelse med sport, men gør sig også gældende under blandede aktiviteter. Det er netop vigtigt, at unge deltager i fritidsfællesskabet af egen lyst og motivation, og ikke grundet andres forventninger eller behov. </a:t>
            </a:r>
          </a:p>
          <a:p>
            <a:pPr algn="l"/>
            <a:r>
              <a:rPr lang="da-DK" dirty="0"/>
              <a:t> </a:t>
            </a:r>
            <a:endParaRPr lang="da-DK" b="1" dirty="0"/>
          </a:p>
          <a:p>
            <a:endParaRPr lang="da-DK" dirty="0"/>
          </a:p>
        </p:txBody>
      </p:sp>
    </p:spTree>
    <p:extLst>
      <p:ext uri="{BB962C8B-B14F-4D97-AF65-F5344CB8AC3E}">
        <p14:creationId xmlns:p14="http://schemas.microsoft.com/office/powerpoint/2010/main" val="285987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ADAEA-E4ED-6A31-EE68-A60165AE0E8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0EB3D7E-AA45-042E-0ED7-7E91B8445E62}"/>
              </a:ext>
            </a:extLst>
          </p:cNvPr>
          <p:cNvSpPr>
            <a:spLocks noGrp="1"/>
          </p:cNvSpPr>
          <p:nvPr>
            <p:ph idx="1"/>
          </p:nvPr>
        </p:nvSpPr>
        <p:spPr/>
        <p:txBody>
          <a:bodyPr>
            <a:normAutofit fontScale="92500" lnSpcReduction="20000"/>
          </a:bodyPr>
          <a:lstStyle/>
          <a:p>
            <a:r>
              <a:rPr lang="da-DK" b="1" dirty="0"/>
              <a:t>Tryghed og tillid i fritidsfællesskabet</a:t>
            </a:r>
            <a:r>
              <a:rPr lang="da-DK" dirty="0"/>
              <a:t>, i relationer mellem unge og i relationen mellem unge og den ’voksne’ i aktiviteten, f.eks. musikunderviseren eller træneren. Det er væsentligt for, at unge kan trives i fællesskabet, at de oplever fritidsfællesskabet som trygt og tillidsfuldt, og som et sted, hvor der er plads til at ’være sig selv’</a:t>
            </a:r>
          </a:p>
          <a:p>
            <a:r>
              <a:rPr lang="da-DK" b="1" dirty="0">
                <a:solidFill>
                  <a:schemeClr val="accent4"/>
                </a:solidFill>
              </a:rPr>
              <a:t>Udvikling af selvtillid </a:t>
            </a:r>
            <a:r>
              <a:rPr lang="da-DK" dirty="0"/>
              <a:t>er særligt fremtrædende i de kreative fritidsfællesskaber, hvor unge oplever det som trivselsfremmende, når de gennem aktiviteten udvikler en selvtillid og tro på egen evne til at kunne bidrage til aktiviteten med deres kompetencer (</a:t>
            </a:r>
            <a:r>
              <a:rPr lang="da-DK" dirty="0" err="1"/>
              <a:t>self-efficacy</a:t>
            </a:r>
            <a:r>
              <a:rPr lang="da-DK" dirty="0"/>
              <a:t> – troen på egen formåen). </a:t>
            </a:r>
            <a:endParaRPr lang="da-DK" b="0" i="0" dirty="0">
              <a:effectLst/>
              <a:latin typeface="Raleway" pitchFamily="2" charset="0"/>
            </a:endParaRPr>
          </a:p>
          <a:p>
            <a:endParaRPr lang="da-DK" dirty="0"/>
          </a:p>
          <a:p>
            <a:r>
              <a:rPr lang="da-DK" dirty="0"/>
              <a:t>De forskellige faktorer er overlappende, vil ofte interagere og skal helst alle forefindes i aktiviteten.</a:t>
            </a:r>
          </a:p>
        </p:txBody>
      </p:sp>
    </p:spTree>
    <p:extLst>
      <p:ext uri="{BB962C8B-B14F-4D97-AF65-F5344CB8AC3E}">
        <p14:creationId xmlns:p14="http://schemas.microsoft.com/office/powerpoint/2010/main" val="205601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36246-B13F-43FD-56EB-D1E4C4DE119E}"/>
              </a:ext>
            </a:extLst>
          </p:cNvPr>
          <p:cNvSpPr>
            <a:spLocks noGrp="1"/>
          </p:cNvSpPr>
          <p:nvPr>
            <p:ph type="title"/>
          </p:nvPr>
        </p:nvSpPr>
        <p:spPr/>
        <p:txBody>
          <a:bodyPr/>
          <a:lstStyle/>
          <a:p>
            <a:r>
              <a:rPr lang="da-DK" dirty="0"/>
              <a:t>Særligt for idræt….</a:t>
            </a:r>
          </a:p>
        </p:txBody>
      </p:sp>
      <p:sp>
        <p:nvSpPr>
          <p:cNvPr id="3" name="Pladsholder til indhold 2">
            <a:extLst>
              <a:ext uri="{FF2B5EF4-FFF2-40B4-BE49-F238E27FC236}">
                <a16:creationId xmlns:a16="http://schemas.microsoft.com/office/drawing/2014/main" id="{85EDA94A-F37E-2A80-3DFC-7F2F563FDA68}"/>
              </a:ext>
            </a:extLst>
          </p:cNvPr>
          <p:cNvSpPr>
            <a:spLocks noGrp="1"/>
          </p:cNvSpPr>
          <p:nvPr>
            <p:ph idx="1"/>
          </p:nvPr>
        </p:nvSpPr>
        <p:spPr/>
        <p:txBody>
          <a:bodyPr>
            <a:normAutofit/>
          </a:bodyPr>
          <a:lstStyle/>
          <a:p>
            <a:pPr marL="0" indent="0">
              <a:buNone/>
            </a:pPr>
            <a:r>
              <a:rPr lang="da-DK" dirty="0"/>
              <a:t>1) gode sociale relationer og sammenhold med holdkammerater</a:t>
            </a:r>
          </a:p>
          <a:p>
            <a:pPr marL="0" indent="0">
              <a:buNone/>
            </a:pPr>
            <a:r>
              <a:rPr lang="da-DK" dirty="0"/>
              <a:t>2) læring og udvikling af kompetencer</a:t>
            </a:r>
          </a:p>
          <a:p>
            <a:pPr marL="0" indent="0">
              <a:buNone/>
            </a:pPr>
            <a:r>
              <a:rPr lang="da-DK" dirty="0"/>
              <a:t>3) en lystbetonet deltagelse</a:t>
            </a:r>
          </a:p>
          <a:p>
            <a:pPr marL="0" indent="0">
              <a:buNone/>
            </a:pPr>
            <a:r>
              <a:rPr lang="da-DK" dirty="0"/>
              <a:t>4) en inkluderende og kompetent træner</a:t>
            </a:r>
          </a:p>
          <a:p>
            <a:pPr marL="0" indent="0">
              <a:buNone/>
            </a:pPr>
            <a:endParaRPr lang="da-DK" dirty="0"/>
          </a:p>
          <a:p>
            <a:pPr marL="0" indent="0">
              <a:buNone/>
            </a:pPr>
            <a:r>
              <a:rPr lang="da-DK" b="1" dirty="0"/>
              <a:t>Det er en positiv og beskyttende faktor for sportsudøverens oplevelse af sportsglæde, når de er på hold, hvor fokus er på støtte og forbedring frem for konkurrence og konflikter!</a:t>
            </a:r>
          </a:p>
        </p:txBody>
      </p:sp>
    </p:spTree>
    <p:extLst>
      <p:ext uri="{BB962C8B-B14F-4D97-AF65-F5344CB8AC3E}">
        <p14:creationId xmlns:p14="http://schemas.microsoft.com/office/powerpoint/2010/main" val="239790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58B69-6C5C-3B76-0CD5-EF93FE26B8AF}"/>
              </a:ext>
            </a:extLst>
          </p:cNvPr>
          <p:cNvSpPr>
            <a:spLocks noGrp="1"/>
          </p:cNvSpPr>
          <p:nvPr>
            <p:ph type="title"/>
          </p:nvPr>
        </p:nvSpPr>
        <p:spPr/>
        <p:txBody>
          <a:bodyPr>
            <a:normAutofit fontScale="90000"/>
          </a:bodyPr>
          <a:lstStyle/>
          <a:p>
            <a:pPr algn="ctr"/>
            <a:r>
              <a:rPr lang="da-DK" dirty="0"/>
              <a:t>Hvad er vigtigt når man spørger unge fra 9 idrætter…?(Center for Holdspil 2022)</a:t>
            </a:r>
          </a:p>
        </p:txBody>
      </p:sp>
      <p:sp>
        <p:nvSpPr>
          <p:cNvPr id="3" name="Pladsholder til indhold 2">
            <a:extLst>
              <a:ext uri="{FF2B5EF4-FFF2-40B4-BE49-F238E27FC236}">
                <a16:creationId xmlns:a16="http://schemas.microsoft.com/office/drawing/2014/main" id="{9FE08339-D891-6DAB-AD25-C2BDE73D84D5}"/>
              </a:ext>
            </a:extLst>
          </p:cNvPr>
          <p:cNvSpPr>
            <a:spLocks noGrp="1"/>
          </p:cNvSpPr>
          <p:nvPr>
            <p:ph idx="1"/>
          </p:nvPr>
        </p:nvSpPr>
        <p:spPr/>
        <p:txBody>
          <a:bodyPr/>
          <a:lstStyle/>
          <a:p>
            <a:pPr marL="0" indent="0">
              <a:buNone/>
            </a:pPr>
            <a:r>
              <a:rPr lang="da-DK" b="1" i="0" dirty="0">
                <a:effectLst/>
                <a:latin typeface="Roboto" panose="02000000000000000000" pitchFamily="2" charset="0"/>
              </a:rPr>
              <a:t>Kompetence.</a:t>
            </a:r>
            <a:r>
              <a:rPr lang="da-DK" b="0" i="0" dirty="0">
                <a:effectLst/>
                <a:latin typeface="Roboto" panose="02000000000000000000" pitchFamily="2" charset="0"/>
              </a:rPr>
              <a:t> Det handler om spændende udfordringer og at lykkes med noget.</a:t>
            </a:r>
          </a:p>
          <a:p>
            <a:pPr marL="0" indent="0">
              <a:buNone/>
            </a:pPr>
            <a:r>
              <a:rPr lang="da-DK" b="1" i="0" dirty="0">
                <a:effectLst/>
                <a:latin typeface="Roboto" panose="02000000000000000000" pitchFamily="2" charset="0"/>
              </a:rPr>
              <a:t>Samhørighed</a:t>
            </a:r>
            <a:r>
              <a:rPr lang="da-DK" b="0" i="0" dirty="0">
                <a:effectLst/>
                <a:latin typeface="Roboto" panose="02000000000000000000" pitchFamily="2" charset="0"/>
              </a:rPr>
              <a:t>. En oplevelse af at gøre noget sammen har positiv betydning. Det skaber en høj grad af idrætsglæde og indre motivation. Med indre motivation menes der, at aktiviteten i sig selv er en god oplevelse.</a:t>
            </a:r>
          </a:p>
          <a:p>
            <a:pPr marL="0" indent="0">
              <a:buNone/>
            </a:pPr>
            <a:r>
              <a:rPr lang="da-DK" b="1" i="0" dirty="0">
                <a:effectLst/>
                <a:latin typeface="Roboto" panose="02000000000000000000" pitchFamily="2" charset="0"/>
              </a:rPr>
              <a:t>Selvbestemmelse</a:t>
            </a:r>
            <a:r>
              <a:rPr lang="da-DK" b="0" i="0" dirty="0">
                <a:effectLst/>
                <a:latin typeface="Roboto" panose="02000000000000000000" pitchFamily="2" charset="0"/>
              </a:rPr>
              <a:t>. Det er godt at have en oplevelse af ejerskab og medbestemmelse og føle, det er et valg, man har selv har taget, uden andre har bestemt det for en.</a:t>
            </a:r>
          </a:p>
          <a:p>
            <a:endParaRPr lang="da-DK" dirty="0"/>
          </a:p>
        </p:txBody>
      </p:sp>
    </p:spTree>
    <p:extLst>
      <p:ext uri="{BB962C8B-B14F-4D97-AF65-F5344CB8AC3E}">
        <p14:creationId xmlns:p14="http://schemas.microsoft.com/office/powerpoint/2010/main" val="915060897"/>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6525</TotalTime>
  <Words>3042</Words>
  <Application>Microsoft Office PowerPoint</Application>
  <PresentationFormat>Skærmshow (16:9)</PresentationFormat>
  <Paragraphs>247</Paragraphs>
  <Slides>43</Slides>
  <Notes>0</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43</vt:i4>
      </vt:variant>
    </vt:vector>
  </HeadingPairs>
  <TitlesOfParts>
    <vt:vector size="53" baseType="lpstr">
      <vt:lpstr>Calibri</vt:lpstr>
      <vt:lpstr>Symbol</vt:lpstr>
      <vt:lpstr>Times New Roman</vt:lpstr>
      <vt:lpstr>Gill Sans MT</vt:lpstr>
      <vt:lpstr>Calibri Light</vt:lpstr>
      <vt:lpstr>Raleway</vt:lpstr>
      <vt:lpstr>Roboto</vt:lpstr>
      <vt:lpstr>Arial</vt:lpstr>
      <vt:lpstr>Wingdings 3</vt:lpstr>
      <vt:lpstr>Office Theme</vt:lpstr>
      <vt:lpstr>  </vt:lpstr>
      <vt:lpstr>Tematikker</vt:lpstr>
      <vt:lpstr>Vi ved en masse om hvad der karakteriserer de fritidsmiljøer unge  ønsker at være en del af….og som medvirker til øget trivsel….</vt:lpstr>
      <vt:lpstr>Måske er der ikke brug for flere ”undresøgelser”…… </vt:lpstr>
      <vt:lpstr>PowerPoint-præsentation</vt:lpstr>
      <vt:lpstr>Karakteristika af det mentalt sundhedsfremmende fritidsfællesskab for unge (SST 2023 – baseret  på internationale undersøgelser) </vt:lpstr>
      <vt:lpstr>PowerPoint-præsentation</vt:lpstr>
      <vt:lpstr>Særligt for idræt….</vt:lpstr>
      <vt:lpstr>Hvad er vigtigt når man spørger unge fra 9 idrætter…?(Center for Holdspil 2022)</vt:lpstr>
      <vt:lpstr>GODE IDRÆTSMILJØER FOR DRENGE (CUR 2023)</vt:lpstr>
      <vt:lpstr>DE ÆNDREDE RAMMEVILKÅR  UDFORDRER TIL EN ANDERLEDES PRAKSIS!  </vt:lpstr>
      <vt:lpstr>Mere kommunikation, men mindre samvær – og derfor bør vi være mere ambitiøse på det analoge fællesskabs vegne </vt:lpstr>
      <vt:lpstr>Legemestrene og kulturbærerne er forsvundet… eller findes de bare på nogle andre arenaer…?</vt:lpstr>
      <vt:lpstr>Man vokser op med venner, der er lige så ”dumme”/kloge som en selv!!</vt:lpstr>
      <vt:lpstr>PowerPoint-præsentation</vt:lpstr>
      <vt:lpstr>Der er brug for en bevægelse udad…..</vt:lpstr>
      <vt:lpstr>Kan fritidslivet noget I forhold til at få unge til at kigge mindre “indad” og I stedet kigge mere udad?</vt:lpstr>
      <vt:lpstr>Lærer man noget af, at gå til fodbold, musik, klub eller hestning?  (Haugegaard &amp; Østergaard 2020)</vt:lpstr>
      <vt:lpstr>Transferværdien skal gøres bærbar via italesættelse….</vt:lpstr>
      <vt:lpstr>De “voksne” I idrætsforeningen kan “noget”! (Hougaard 2023)</vt:lpstr>
      <vt:lpstr>Der er brug for robuste fællesskaber, hvor man taler om det vigtige…. </vt:lpstr>
      <vt:lpstr>“…Det er som om min hjerne brænder…”(U9-pige)</vt:lpstr>
      <vt:lpstr>Din hjerne er ”doven”…….</vt:lpstr>
      <vt:lpstr>Der er brug for kvalitet!</vt:lpstr>
      <vt:lpstr>   Udfordringen er at gøre fritidslivet til en ØVEBANE……hvor unge selv har valgt at være, hvor de oplever at trives, oplever at udvikle sig, samt oplever en forbundethed med de øvrige deltagere og de “voksne”, der udover at “træne” også har fokus på alt det “andet” som aktiviteten også medvirker til at understøtte…..</vt:lpstr>
      <vt:lpstr>Vi skal være ambitiøse på det analoge fællesskabs vegne  - og udnytte de muligheder der ligger i at  ”legemestrene” og ”kulturbærererne”…..</vt:lpstr>
      <vt:lpstr>”Idræt handler om mere end afleveringer, spring og indspil til stregen”  – Input til samtaler i forbindelse med træning, kamp og stævner</vt:lpstr>
      <vt:lpstr>Sammen med udøverne sætter vi i materialet bl.a. fokus på: </vt:lpstr>
      <vt:lpstr>Vi vil gerne bevæge os væk fra ”Hvad har vi trænet i dag?”-spørgsmålet, og i stedet forsøge at facilitere samtaler, der gør, at ”skærm- og indadvendte” unge bliver mere reflekterede, samt  fællesskabs- og verdensvendte.</vt:lpstr>
      <vt:lpstr>Hvordan får vi gang i snakken? – et par råd </vt:lpstr>
      <vt:lpstr>Hvilken tilgang har udøverne? </vt:lpstr>
      <vt:lpstr>Tema:  Hvad er jeg blevet bedre til? Italesættelse af egne kompetencer/udvikling </vt:lpstr>
      <vt:lpstr>Spørgsmål: </vt:lpstr>
      <vt:lpstr>Tema: Var vi gode til at turde prøve? – om modet til at gøre noget anderledes! </vt:lpstr>
      <vt:lpstr>Tema: Var vi gode til at turde prøve? – om modet til at gøre noget anderledes! </vt:lpstr>
      <vt:lpstr>Andre tematikker……</vt:lpstr>
      <vt:lpstr>Skader</vt:lpstr>
      <vt:lpstr>Lidt af hvert</vt:lpstr>
      <vt:lpstr>Atituder/vaner</vt:lpstr>
      <vt:lpstr>Den enkelte i fællesskabet…..</vt:lpstr>
      <vt:lpstr>De ”svære snakke”….</vt:lpstr>
      <vt:lpstr>PowerPoint-præsentation</vt:lpstr>
      <vt:lpstr> Tak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”…Når man i mange år ikke har rakt hånden op i timen ,er det som om, at forbindelsen mellem arm og hjerne er forsvundet…”(Pige 9.kl)</dc:title>
  <dc:creator>Søren Østergaard</dc:creator>
  <cp:lastModifiedBy>Søren Østergaard</cp:lastModifiedBy>
  <cp:revision>278</cp:revision>
  <dcterms:created xsi:type="dcterms:W3CDTF">2020-09-22T13:42:43Z</dcterms:created>
  <dcterms:modified xsi:type="dcterms:W3CDTF">2023-06-13T14:51:33Z</dcterms:modified>
</cp:coreProperties>
</file>