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71" r:id="rId4"/>
    <p:sldId id="276" r:id="rId5"/>
    <p:sldId id="278" r:id="rId6"/>
    <p:sldId id="279" r:id="rId7"/>
    <p:sldId id="257" r:id="rId8"/>
    <p:sldId id="273" r:id="rId9"/>
    <p:sldId id="265" r:id="rId10"/>
    <p:sldId id="272" r:id="rId11"/>
    <p:sldId id="270" r:id="rId12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1506A3-1B38-4BF7-945D-C6DC499C6D4C}" v="9" dt="2024-05-21T09:37:54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BBE9306-A884-9543-9AE9-1D6192A35E9F}">
      <dgm:prSet/>
      <dgm:spPr/>
      <dgm:t>
        <a:bodyPr/>
        <a:lstStyle/>
        <a:p>
          <a:r>
            <a:rPr lang="da-DK" dirty="0"/>
            <a:t>Forældre</a:t>
          </a:r>
        </a:p>
      </dgm:t>
    </dgm:pt>
    <dgm:pt modelId="{1E666145-D80A-8B4A-A3BA-562948C903BB}" type="parTrans" cxnId="{D7C63C07-06A5-104B-BE06-22792A75F2E0}">
      <dgm:prSet/>
      <dgm:spPr/>
      <dgm:t>
        <a:bodyPr/>
        <a:lstStyle/>
        <a:p>
          <a:endParaRPr lang="da-DK"/>
        </a:p>
      </dgm:t>
    </dgm:pt>
    <dgm:pt modelId="{D75ED0AE-016F-164B-BB05-9107D9D7E5B0}" type="sibTrans" cxnId="{D7C63C07-06A5-104B-BE06-22792A75F2E0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10"/>
      <dgm:spPr/>
    </dgm:pt>
    <dgm:pt modelId="{20D4DFBB-C990-4674-A19B-518D0AFA9635}" type="pres">
      <dgm:prSet presAssocID="{443D0016-586E-4B18-BAE8-59C8EC494AE7}" presName="node" presStyleLbl="vennNode1" presStyleIdx="1" presStyleCnt="10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10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10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10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10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10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10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10">
        <dgm:presLayoutVars>
          <dgm:bulletEnabled val="1"/>
        </dgm:presLayoutVars>
      </dgm:prSet>
      <dgm:spPr/>
    </dgm:pt>
    <dgm:pt modelId="{E7D63D3C-ED7D-764A-A809-1F65B4155C2F}" type="pres">
      <dgm:prSet presAssocID="{EBBE9306-A884-9543-9AE9-1D6192A35E9F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D7C63C07-06A5-104B-BE06-22792A75F2E0}" srcId="{DD950D4B-4468-4DD5-B921-C56966FA0E57}" destId="{EBBE9306-A884-9543-9AE9-1D6192A35E9F}" srcOrd="8" destOrd="0" parTransId="{1E666145-D80A-8B4A-A3BA-562948C903BB}" sibTransId="{D75ED0AE-016F-164B-BB05-9107D9D7E5B0}"/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294984E0-7350-FF4B-B325-DE88F83196CB}" type="presOf" srcId="{EBBE9306-A884-9543-9AE9-1D6192A35E9F}" destId="{E7D63D3C-ED7D-764A-A809-1F65B4155C2F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  <dgm:cxn modelId="{0F4679EA-4A57-3449-930D-1FDEDC5015D4}" type="presParOf" srcId="{7C469C83-2BFB-4C02-AFA7-F96DB588EC43}" destId="{E7D63D3C-ED7D-764A-A809-1F65B4155C2F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599681" y="1244107"/>
          <a:ext cx="3022327" cy="3022327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42291" y="1686717"/>
        <a:ext cx="2137107" cy="2137107"/>
      </dsp:txXfrm>
    </dsp:sp>
    <dsp:sp modelId="{20D4DFBB-C990-4674-A19B-518D0AFA9635}">
      <dsp:nvSpPr>
        <dsp:cNvPr id="0" name=""/>
        <dsp:cNvSpPr/>
      </dsp:nvSpPr>
      <dsp:spPr>
        <a:xfrm>
          <a:off x="2355263" y="29883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76568" y="251188"/>
        <a:ext cx="1068553" cy="1068553"/>
      </dsp:txXfrm>
    </dsp:sp>
    <dsp:sp modelId="{D8CA7B7E-EF41-47F9-A522-9E5EE0964F37}">
      <dsp:nvSpPr>
        <dsp:cNvPr id="0" name=""/>
        <dsp:cNvSpPr/>
      </dsp:nvSpPr>
      <dsp:spPr>
        <a:xfrm>
          <a:off x="3621429" y="49073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842734" y="712035"/>
        <a:ext cx="1068553" cy="1068553"/>
      </dsp:txXfrm>
    </dsp:sp>
    <dsp:sp modelId="{6372B354-D3D4-4CFA-9DDA-FF3E505D9326}">
      <dsp:nvSpPr>
        <dsp:cNvPr id="0" name=""/>
        <dsp:cNvSpPr/>
      </dsp:nvSpPr>
      <dsp:spPr>
        <a:xfrm>
          <a:off x="4295142" y="1657635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16447" y="1878940"/>
        <a:ext cx="1068553" cy="1068553"/>
      </dsp:txXfrm>
    </dsp:sp>
    <dsp:sp modelId="{22578C22-08F1-4B36-96D8-5C0BA28D6AD7}">
      <dsp:nvSpPr>
        <dsp:cNvPr id="0" name=""/>
        <dsp:cNvSpPr/>
      </dsp:nvSpPr>
      <dsp:spPr>
        <a:xfrm>
          <a:off x="4061164" y="2984591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4282469" y="3205896"/>
        <a:ext cx="1068553" cy="1068553"/>
      </dsp:txXfrm>
    </dsp:sp>
    <dsp:sp modelId="{EAEE9D81-ED24-4C57-B72A-79F53EE5B2F6}">
      <dsp:nvSpPr>
        <dsp:cNvPr id="0" name=""/>
        <dsp:cNvSpPr/>
      </dsp:nvSpPr>
      <dsp:spPr>
        <a:xfrm>
          <a:off x="3028976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3250281" y="4072005"/>
        <a:ext cx="1068553" cy="1068553"/>
      </dsp:txXfrm>
    </dsp:sp>
    <dsp:sp modelId="{C89E2F9A-5047-45C1-BE34-B956C0B20719}">
      <dsp:nvSpPr>
        <dsp:cNvPr id="0" name=""/>
        <dsp:cNvSpPr/>
      </dsp:nvSpPr>
      <dsp:spPr>
        <a:xfrm>
          <a:off x="1681550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902855" y="4072005"/>
        <a:ext cx="1068553" cy="1068553"/>
      </dsp:txXfrm>
    </dsp:sp>
    <dsp:sp modelId="{8550F30C-E1CD-4E24-AD33-FF7E698426AD}">
      <dsp:nvSpPr>
        <dsp:cNvPr id="0" name=""/>
        <dsp:cNvSpPr/>
      </dsp:nvSpPr>
      <dsp:spPr>
        <a:xfrm>
          <a:off x="619711" y="2987527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841016" y="3208832"/>
        <a:ext cx="1068553" cy="1068553"/>
      </dsp:txXfrm>
    </dsp:sp>
    <dsp:sp modelId="{0FB7C9A6-DE07-4308-AD6C-53480CCC44D1}">
      <dsp:nvSpPr>
        <dsp:cNvPr id="0" name=""/>
        <dsp:cNvSpPr/>
      </dsp:nvSpPr>
      <dsp:spPr>
        <a:xfrm>
          <a:off x="415383" y="1657635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636688" y="1878940"/>
        <a:ext cx="1068553" cy="1068553"/>
      </dsp:txXfrm>
    </dsp:sp>
    <dsp:sp modelId="{E7D63D3C-ED7D-764A-A809-1F65B4155C2F}">
      <dsp:nvSpPr>
        <dsp:cNvPr id="0" name=""/>
        <dsp:cNvSpPr/>
      </dsp:nvSpPr>
      <dsp:spPr>
        <a:xfrm>
          <a:off x="1089096" y="490730"/>
          <a:ext cx="1511163" cy="15111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/>
            <a:t>Forældre</a:t>
          </a:r>
        </a:p>
      </dsp:txBody>
      <dsp:txXfrm>
        <a:off x="1310401" y="712035"/>
        <a:ext cx="1068553" cy="1068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D3735E39-7D45-4F6A-9066-5F46040518B8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9079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619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5243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29-05-2024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ECAD365-C180-B9FB-B255-D8EC87553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967" y="0"/>
            <a:ext cx="12385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0C99AB18-75FC-2001-2256-4B00E7923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798" y="0"/>
            <a:ext cx="2274202" cy="8102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2C66913-315F-1EFE-CC66-28F052B42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235091"/>
            <a:ext cx="10515600" cy="699736"/>
          </a:xfrm>
        </p:spPr>
        <p:txBody>
          <a:bodyPr/>
          <a:lstStyle/>
          <a:p>
            <a:r>
              <a:rPr lang="da-DK" b="1" dirty="0"/>
              <a:t>Arbejdspapir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175EADD4-700A-E24B-95DE-D42DF6545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80119"/>
              </p:ext>
            </p:extLst>
          </p:nvPr>
        </p:nvGraphicFramePr>
        <p:xfrm>
          <a:off x="415636" y="934827"/>
          <a:ext cx="11360728" cy="55675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10558">
                  <a:extLst>
                    <a:ext uri="{9D8B030D-6E8A-4147-A177-3AD203B41FA5}">
                      <a16:colId xmlns:a16="http://schemas.microsoft.com/office/drawing/2014/main" val="1435800573"/>
                    </a:ext>
                  </a:extLst>
                </a:gridCol>
                <a:gridCol w="7450170">
                  <a:extLst>
                    <a:ext uri="{9D8B030D-6E8A-4147-A177-3AD203B41FA5}">
                      <a16:colId xmlns:a16="http://schemas.microsoft.com/office/drawing/2014/main" val="1939286546"/>
                    </a:ext>
                  </a:extLst>
                </a:gridCol>
              </a:tblGrid>
              <a:tr h="472836">
                <a:tc>
                  <a:txBody>
                    <a:bodyPr/>
                    <a:lstStyle/>
                    <a:p>
                      <a:r>
                        <a:rPr lang="da-DK" dirty="0"/>
                        <a:t>Temaer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850796"/>
                  </a:ext>
                </a:extLst>
              </a:tr>
              <a:tr h="1049310">
                <a:tc>
                  <a:txBody>
                    <a:bodyPr/>
                    <a:lstStyle/>
                    <a:p>
                      <a:r>
                        <a:rPr lang="da-DK" sz="1600" dirty="0">
                          <a:effectLst/>
                          <a:latin typeface="Calibri" panose="020F0502020204030204" pitchFamily="34" charset="0"/>
                        </a:rPr>
                        <a:t>Opskriv situationer hvor forældrekontakt giver anledning til dilemmaer for dig som klub/skoleperson</a:t>
                      </a:r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454110"/>
                  </a:ext>
                </a:extLst>
              </a:tr>
              <a:tr h="16711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>
                          <a:effectLst/>
                          <a:latin typeface="Calibri" panose="020F0502020204030204" pitchFamily="34" charset="0"/>
                        </a:rPr>
                        <a:t>Diskuter hvordan I ville håndtere/håndterede 1 eller 2 af de fremkomne dilemmaer ud fra den viden I har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685961"/>
                  </a:ext>
                </a:extLst>
              </a:tr>
              <a:tr h="738403">
                <a:tc>
                  <a:txBody>
                    <a:bodyPr/>
                    <a:lstStyle/>
                    <a:p>
                      <a:r>
                        <a:rPr lang="da-DK" sz="1600" dirty="0">
                          <a:effectLst/>
                          <a:latin typeface="Calibri" panose="020F0502020204030204" pitchFamily="34" charset="0"/>
                        </a:rPr>
                        <a:t>Uddeling af 7-trinsguide, s</a:t>
                      </a:r>
                      <a:r>
                        <a:rPr lang="da-DK" sz="1600" dirty="0"/>
                        <a:t>kriv kort hvad 7-trinsguiden handler 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363723"/>
                  </a:ext>
                </a:extLst>
              </a:tr>
              <a:tr h="16359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>
                          <a:effectLst/>
                          <a:latin typeface="Calibri" panose="020F0502020204030204" pitchFamily="34" charset="0"/>
                        </a:rPr>
                        <a:t>Reflekter over hvordan I selv ville anvende 7-trinsguiden til forebyggelse og dilemmahåndtering i din klub/på din skole</a:t>
                      </a:r>
                    </a:p>
                    <a:p>
                      <a:endParaRPr lang="da-DK" sz="1600" dirty="0"/>
                    </a:p>
                    <a:p>
                      <a:endParaRPr lang="da-DK" sz="1600" dirty="0"/>
                    </a:p>
                    <a:p>
                      <a:endParaRPr lang="da-DK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451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601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64" y="140248"/>
            <a:ext cx="8417809" cy="1504771"/>
          </a:xfrm>
        </p:spPr>
        <p:txBody>
          <a:bodyPr>
            <a:normAutofit/>
          </a:bodyPr>
          <a:lstStyle/>
          <a:p>
            <a:r>
              <a:rPr lang="da-DK" sz="3600" b="1" dirty="0">
                <a:latin typeface="+mn-lt"/>
              </a:rPr>
              <a:t>Gruppearbejde – ERFA-udveksling på tværs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380" y="1731528"/>
            <a:ext cx="10515600" cy="46820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Grupper á ca. 3 personer</a:t>
            </a:r>
            <a:r>
              <a:rPr lang="da-DK" dirty="0">
                <a:effectLst/>
                <a:latin typeface="Calibri" panose="020F0502020204030204" pitchFamily="34" charset="0"/>
              </a:rPr>
              <a:t> (gerne blandet idræt og skole, nogen I ikke har været sammen med tidligere på aftenen). </a:t>
            </a:r>
          </a:p>
          <a:p>
            <a:pPr marL="0" indent="0">
              <a:buNone/>
            </a:pPr>
            <a:endParaRPr lang="da-DK" dirty="0">
              <a:effectLst/>
              <a:latin typeface="Calibri" panose="020F0502020204030204" pitchFamily="34" charset="0"/>
            </a:endParaRPr>
          </a:p>
          <a:p>
            <a:pPr lvl="1" rtl="0"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a-DK" sz="2800" dirty="0">
                <a:effectLst/>
                <a:latin typeface="Calibri" panose="020F0502020204030204" pitchFamily="34" charset="0"/>
              </a:rPr>
              <a:t>Fremlæggelse af dilemmaer og løsninger v. 7-trinsguiden &gt; sparring i grupper</a:t>
            </a:r>
          </a:p>
          <a:p>
            <a:pPr lvl="2" fontAlgn="ctr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a-DK" sz="2400" dirty="0">
                <a:latin typeface="Calibri" panose="020F0502020204030204" pitchFamily="34" charset="0"/>
              </a:rPr>
              <a:t>S</a:t>
            </a:r>
            <a:r>
              <a:rPr lang="da-DK" sz="2400">
                <a:effectLst/>
                <a:latin typeface="Calibri" panose="020F0502020204030204" pitchFamily="34" charset="0"/>
              </a:rPr>
              <a:t>til </a:t>
            </a:r>
            <a:r>
              <a:rPr lang="da-DK" sz="2400" dirty="0">
                <a:effectLst/>
                <a:latin typeface="Calibri" panose="020F0502020204030204" pitchFamily="34" charset="0"/>
              </a:rPr>
              <a:t>nysgerrige og kritiske spørgsmål til hinanden. </a:t>
            </a:r>
          </a:p>
          <a:p>
            <a:pPr lvl="2" fontAlgn="ctr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a-DK" sz="2400" dirty="0">
                <a:effectLst/>
                <a:latin typeface="Calibri" panose="020F0502020204030204" pitchFamily="34" charset="0"/>
              </a:rPr>
              <a:t>Giv gode ideer videre. </a:t>
            </a:r>
          </a:p>
          <a:p>
            <a:pPr lvl="2" fontAlgn="ctr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a-DK" sz="2400" dirty="0">
                <a:effectLst/>
                <a:latin typeface="Calibri" panose="020F0502020204030204" pitchFamily="34" charset="0"/>
              </a:rPr>
              <a:t>Overvej gerne hvordan I kommer videre i hverdagen med dette område på baggrund af aftenens input.</a:t>
            </a:r>
          </a:p>
          <a:p>
            <a:pPr marL="457200" lvl="1" indent="0" fontAlgn="ctr">
              <a:spcBef>
                <a:spcPts val="0"/>
              </a:spcBef>
              <a:buNone/>
            </a:pPr>
            <a:endParaRPr lang="da-DK" sz="2800" dirty="0">
              <a:effectLst/>
              <a:latin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da-DK" sz="2800" dirty="0">
                <a:effectLst/>
                <a:latin typeface="Calibri" panose="020F0502020204030204" pitchFamily="34" charset="0"/>
              </a:rPr>
              <a:t>Byt roller hvis der er tid. 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51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Velkommen til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21. maj 2024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09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Idræt &amp; Biomekanik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1120"/>
              </p:ext>
            </p:extLst>
          </p:nvPr>
        </p:nvGraphicFramePr>
        <p:xfrm>
          <a:off x="9233523" y="1566290"/>
          <a:ext cx="3012608" cy="61387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78740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Dalum/Næsby Pigefodbold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2811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FREM Udspring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Kraftcenter FYN, 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Boldklub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43803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93534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Q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34244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Bordtennis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1619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67603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Kajakklub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62253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Club/Kraftcenter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13015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Volleyball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375384"/>
                  </a:ext>
                </a:extLst>
              </a:tr>
              <a:tr h="128768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OIK/Odense Bulldogs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597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423157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625286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D027FCB9-7932-F77B-C032-82B4AB6E6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2" y="1209840"/>
            <a:ext cx="8669413" cy="553213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438E0DD-16E4-58BE-572E-9D41D5565231}"/>
              </a:ext>
            </a:extLst>
          </p:cNvPr>
          <p:cNvSpPr txBox="1"/>
          <p:nvPr/>
        </p:nvSpPr>
        <p:spPr>
          <a:xfrm>
            <a:off x="4811880" y="1368323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</p:spTree>
    <p:extLst>
      <p:ext uri="{BB962C8B-B14F-4D97-AF65-F5344CB8AC3E}">
        <p14:creationId xmlns:p14="http://schemas.microsoft.com/office/powerpoint/2010/main" val="867703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B26847D3-DD04-9137-531C-55EABA42D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682" y="1076361"/>
            <a:ext cx="9102384" cy="5781244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438E0DD-16E4-58BE-572E-9D41D5565231}"/>
              </a:ext>
            </a:extLst>
          </p:cNvPr>
          <p:cNvSpPr txBox="1"/>
          <p:nvPr/>
        </p:nvSpPr>
        <p:spPr>
          <a:xfrm>
            <a:off x="4811880" y="1252698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</p:spTree>
    <p:extLst>
      <p:ext uri="{BB962C8B-B14F-4D97-AF65-F5344CB8AC3E}">
        <p14:creationId xmlns:p14="http://schemas.microsoft.com/office/powerpoint/2010/main" val="390827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7C8C0512-8371-17DB-5343-CEAC1954B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1134" y="1199587"/>
            <a:ext cx="9516625" cy="555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2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380" y="1145151"/>
            <a:ext cx="10515600" cy="5555976"/>
          </a:xfrm>
        </p:spPr>
        <p:txBody>
          <a:bodyPr>
            <a:normAutofit/>
          </a:bodyPr>
          <a:lstStyle/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Velkommen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Oplæg v. Janne Mortensen, </a:t>
            </a:r>
            <a:r>
              <a:rPr lang="da-DK" sz="3000" b="1" dirty="0">
                <a:effectLst/>
                <a:latin typeface="Calibri" panose="020F0502020204030204" pitchFamily="34" charset="0"/>
              </a:rPr>
              <a:t>idrætspsykologisk konsulent</a:t>
            </a:r>
            <a:endParaRPr lang="da-DK" sz="30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22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Pause og spisning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Workshop om forældrerollen i talentudvikling</a:t>
            </a: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Arbejde i egen organisation &gt; </a:t>
            </a: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Arbejde på tværs af organisationer &gt; </a:t>
            </a:r>
            <a:r>
              <a:rPr lang="da-DK" sz="3000" b="1" dirty="0" err="1">
                <a:ea typeface="Times New Roman" panose="02020603050405020304" pitchFamily="18" charset="0"/>
                <a:cs typeface="Calibri" panose="020F0502020204030204" pitchFamily="34" charset="0"/>
              </a:rPr>
              <a:t>erfa</a:t>
            </a:r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-udveksling</a:t>
            </a:r>
          </a:p>
          <a:p>
            <a:pPr marL="457200" lvl="1" indent="0">
              <a:buNone/>
            </a:pPr>
            <a:endParaRPr lang="da-DK" sz="22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Info fra OTU og tak for i dag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380" y="1145151"/>
            <a:ext cx="10515600" cy="5555976"/>
          </a:xfrm>
        </p:spPr>
        <p:txBody>
          <a:bodyPr>
            <a:normAutofit/>
          </a:bodyPr>
          <a:lstStyle/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Velkommen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Oplæg v. Janne Mortensen, </a:t>
            </a:r>
            <a:r>
              <a:rPr lang="da-DK" sz="3000" b="1" dirty="0">
                <a:effectLst/>
                <a:latin typeface="Calibri" panose="020F0502020204030204" pitchFamily="34" charset="0"/>
              </a:rPr>
              <a:t>idrætspsykologisk konsulent</a:t>
            </a:r>
            <a:endParaRPr lang="da-DK" sz="30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22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Pause og spisning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Workshop om forældrerollen i talentudvikling</a:t>
            </a: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Arbejde i egen organisation &gt; </a:t>
            </a: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Arbejde på tværs af organisationer &gt; </a:t>
            </a:r>
            <a:r>
              <a:rPr lang="da-DK" sz="3000" b="1" dirty="0" err="1">
                <a:ea typeface="Times New Roman" panose="02020603050405020304" pitchFamily="18" charset="0"/>
                <a:cs typeface="Calibri" panose="020F0502020204030204" pitchFamily="34" charset="0"/>
              </a:rPr>
              <a:t>erfa</a:t>
            </a:r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-udveksling</a:t>
            </a:r>
          </a:p>
          <a:p>
            <a:pPr marL="457200" lvl="1" indent="0">
              <a:buNone/>
            </a:pPr>
            <a:endParaRPr lang="da-DK" sz="22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Info fra OTU og tak for i dag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52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Opgave – egen organisation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020" y="1471353"/>
            <a:ext cx="10515600" cy="4463934"/>
          </a:xfrm>
        </p:spPr>
        <p:txBody>
          <a:bodyPr>
            <a:normAutofit/>
          </a:bodyPr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a-DK" dirty="0">
                <a:effectLst/>
                <a:latin typeface="Calibri" panose="020F0502020204030204" pitchFamily="34" charset="0"/>
              </a:rPr>
              <a:t>Opskriv situationer hvor forældrekontakt giver anledning til dilemmaer for dig som klub/skoleperson.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da-DK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a-DK" dirty="0">
                <a:effectLst/>
                <a:latin typeface="Calibri" panose="020F0502020204030204" pitchFamily="34" charset="0"/>
              </a:rPr>
              <a:t>Diskuter hvordan I ville håndtere/håndterede 1 eller 2 af de fremkomne dilemmaer ud fra den viden I har.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da-DK" dirty="0"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a-DK" dirty="0">
                <a:effectLst/>
                <a:latin typeface="Calibri" panose="020F0502020204030204" pitchFamily="34" charset="0"/>
              </a:rPr>
              <a:t>Uddeling af 7-trinsguide - reflekter over hvordan I selv ville anvende 7-trinsguiden til forebyggelse og dilemmahåndtering i din klub/på din skole</a:t>
            </a:r>
          </a:p>
          <a:p>
            <a:pPr marL="0" indent="0" rtl="0" fontAlgn="ctr">
              <a:spcBef>
                <a:spcPts val="0"/>
              </a:spcBef>
              <a:spcAft>
                <a:spcPts val="0"/>
              </a:spcAft>
              <a:buNone/>
            </a:pPr>
            <a:endParaRPr lang="da-DK" sz="2000" i="1" dirty="0">
              <a:latin typeface="Calibri" panose="020F0502020204030204" pitchFamily="34" charset="0"/>
            </a:endParaRPr>
          </a:p>
          <a:p>
            <a:pPr marL="0" indent="0" rtl="0" font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i="1" dirty="0"/>
              <a:t>Arbejdet skal bruges i gruppearbejdet efterfølgende…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90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2419</TotalTime>
  <Words>501</Words>
  <Application>Microsoft Office PowerPoint</Application>
  <PresentationFormat>Widescreen</PresentationFormat>
  <Paragraphs>134</Paragraphs>
  <Slides>11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Wingdings</vt:lpstr>
      <vt:lpstr>Office-tema</vt:lpstr>
      <vt:lpstr>PowerPoint-præsentation</vt:lpstr>
      <vt:lpstr>PowerPoint-præsentation</vt:lpstr>
      <vt:lpstr> </vt:lpstr>
      <vt:lpstr> </vt:lpstr>
      <vt:lpstr> </vt:lpstr>
      <vt:lpstr> </vt:lpstr>
      <vt:lpstr>Aftenens program</vt:lpstr>
      <vt:lpstr>Aftenens program</vt:lpstr>
      <vt:lpstr>Opgave – egen organisation</vt:lpstr>
      <vt:lpstr>Arbejdspapir</vt:lpstr>
      <vt:lpstr>Gruppearbejde – ERFA-udveksling på tværs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Heidi Maria Loll Winberg</cp:lastModifiedBy>
  <cp:revision>15</cp:revision>
  <cp:lastPrinted>2024-05-21T09:39:26Z</cp:lastPrinted>
  <dcterms:created xsi:type="dcterms:W3CDTF">2022-09-22T12:43:39Z</dcterms:created>
  <dcterms:modified xsi:type="dcterms:W3CDTF">2024-05-29T10:48:20Z</dcterms:modified>
</cp:coreProperties>
</file>