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9" r:id="rId5"/>
    <p:sldId id="1130" r:id="rId6"/>
    <p:sldId id="257" r:id="rId7"/>
    <p:sldId id="258" r:id="rId8"/>
    <p:sldId id="1134" r:id="rId9"/>
    <p:sldId id="1131" r:id="rId10"/>
    <p:sldId id="1132" r:id="rId11"/>
    <p:sldId id="1133" r:id="rId12"/>
    <p:sldId id="1107" r:id="rId13"/>
    <p:sldId id="1128" r:id="rId14"/>
    <p:sldId id="1125" r:id="rId15"/>
    <p:sldId id="1126" r:id="rId16"/>
    <p:sldId id="1127" r:id="rId17"/>
    <p:sldId id="1135" r:id="rId18"/>
    <p:sldId id="1136" r:id="rId19"/>
    <p:sldId id="421" r:id="rId20"/>
    <p:sldId id="1137" r:id="rId21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FF0000"/>
    <a:srgbClr val="FF3300"/>
    <a:srgbClr val="F3B84F"/>
    <a:srgbClr val="36B4E6"/>
    <a:srgbClr val="1CA9E2"/>
    <a:srgbClr val="55A8ED"/>
    <a:srgbClr val="F5C56F"/>
    <a:srgbClr val="F2B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646C9-71CD-4043-A58F-3B682DEF38C3}" v="16" dt="2022-05-30T12:03:52.615"/>
    <p1510:client id="{E64B6531-8564-4E7B-A717-76C74D1E49AD}" v="1" dt="2022-05-30T15:45:07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Johansen" userId="1654db0d-e0fc-417e-a7fb-d23bfd0af3cf" providerId="ADAL" clId="{E64B6531-8564-4E7B-A717-76C74D1E49AD}"/>
    <pc:docChg chg="addSld modSld">
      <pc:chgData name="Michael Johansen" userId="1654db0d-e0fc-417e-a7fb-d23bfd0af3cf" providerId="ADAL" clId="{E64B6531-8564-4E7B-A717-76C74D1E49AD}" dt="2022-05-30T15:51:48.247" v="18" actId="20577"/>
      <pc:docMkLst>
        <pc:docMk/>
      </pc:docMkLst>
      <pc:sldChg chg="modSp add mod">
        <pc:chgData name="Michael Johansen" userId="1654db0d-e0fc-417e-a7fb-d23bfd0af3cf" providerId="ADAL" clId="{E64B6531-8564-4E7B-A717-76C74D1E49AD}" dt="2022-05-30T15:51:48.247" v="18" actId="20577"/>
        <pc:sldMkLst>
          <pc:docMk/>
          <pc:sldMk cId="3583701561" sldId="421"/>
        </pc:sldMkLst>
        <pc:graphicFrameChg chg="modGraphic">
          <ac:chgData name="Michael Johansen" userId="1654db0d-e0fc-417e-a7fb-d23bfd0af3cf" providerId="ADAL" clId="{E64B6531-8564-4E7B-A717-76C74D1E49AD}" dt="2022-05-30T15:51:48.247" v="18" actId="20577"/>
          <ac:graphicFrameMkLst>
            <pc:docMk/>
            <pc:sldMk cId="3583701561" sldId="421"/>
            <ac:graphicFrameMk id="5" creationId="{00000000-0000-0000-0000-000000000000}"/>
          </ac:graphicFrameMkLst>
        </pc:graphicFrameChg>
      </pc:sldChg>
      <pc:sldChg chg="add">
        <pc:chgData name="Michael Johansen" userId="1654db0d-e0fc-417e-a7fb-d23bfd0af3cf" providerId="ADAL" clId="{E64B6531-8564-4E7B-A717-76C74D1E49AD}" dt="2022-05-30T15:45:07.268" v="0"/>
        <pc:sldMkLst>
          <pc:docMk/>
          <pc:sldMk cId="2399952529" sldId="1136"/>
        </pc:sldMkLst>
      </pc:sldChg>
      <pc:sldChg chg="add">
        <pc:chgData name="Michael Johansen" userId="1654db0d-e0fc-417e-a7fb-d23bfd0af3cf" providerId="ADAL" clId="{E64B6531-8564-4E7B-A717-76C74D1E49AD}" dt="2022-05-30T15:45:07.268" v="0"/>
        <pc:sldMkLst>
          <pc:docMk/>
          <pc:sldMk cId="3341950460" sldId="113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D3B69-CA8B-45A2-A586-CBA448CC83F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D950D4B-4468-4DD5-B921-C56966FA0E57}">
      <dgm:prSet phldrT="[Tekst]" custT="1"/>
      <dgm:spPr>
        <a:solidFill>
          <a:srgbClr val="F3B84F"/>
        </a:solidFill>
      </dgm:spPr>
      <dgm:t>
        <a:bodyPr/>
        <a:lstStyle/>
        <a:p>
          <a:r>
            <a:rPr lang="da-DK" sz="2400" dirty="0">
              <a:solidFill>
                <a:schemeClr val="bg1"/>
              </a:solidFill>
            </a:rPr>
            <a:t>Odense Talentudvikling</a:t>
          </a:r>
        </a:p>
      </dgm:t>
    </dgm:pt>
    <dgm:pt modelId="{C44C8ABC-C9D7-4382-8F6B-D7BC494866AA}" type="parTrans" cxnId="{375AE3CB-0383-49E9-82DF-488F6BDA2BDD}">
      <dgm:prSet/>
      <dgm:spPr/>
      <dgm:t>
        <a:bodyPr/>
        <a:lstStyle/>
        <a:p>
          <a:endParaRPr lang="da-DK"/>
        </a:p>
      </dgm:t>
    </dgm:pt>
    <dgm:pt modelId="{AD58E5A3-DE21-490C-9990-47BDD82F3277}" type="sibTrans" cxnId="{375AE3CB-0383-49E9-82DF-488F6BDA2BDD}">
      <dgm:prSet/>
      <dgm:spPr/>
      <dgm:t>
        <a:bodyPr/>
        <a:lstStyle/>
        <a:p>
          <a:endParaRPr lang="da-DK"/>
        </a:p>
      </dgm:t>
    </dgm:pt>
    <dgm:pt modelId="{443D0016-586E-4B18-BAE8-59C8EC494AE7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Kommune</a:t>
          </a:r>
        </a:p>
      </dgm:t>
    </dgm:pt>
    <dgm:pt modelId="{AEEAAB81-AF26-49F5-9CEA-F804F546CF82}" type="parTrans" cxnId="{39984B9F-9CB0-4CC9-8442-65807B4C31AA}">
      <dgm:prSet/>
      <dgm:spPr/>
      <dgm:t>
        <a:bodyPr/>
        <a:lstStyle/>
        <a:p>
          <a:endParaRPr lang="da-DK"/>
        </a:p>
      </dgm:t>
    </dgm:pt>
    <dgm:pt modelId="{FE655C28-49C5-44D4-8A6D-380A5B972A5F}" type="sibTrans" cxnId="{39984B9F-9CB0-4CC9-8442-65807B4C31AA}">
      <dgm:prSet/>
      <dgm:spPr/>
      <dgm:t>
        <a:bodyPr/>
        <a:lstStyle/>
        <a:p>
          <a:endParaRPr lang="da-DK"/>
        </a:p>
      </dgm:t>
    </dgm:pt>
    <dgm:pt modelId="{85421509-7BAB-40EC-ACC3-31D07EF4F83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Team Danmark</a:t>
          </a:r>
        </a:p>
      </dgm:t>
    </dgm:pt>
    <dgm:pt modelId="{97F37510-A7D1-489A-9EDE-A20FAECAF45C}" type="parTrans" cxnId="{D7F8BBF8-9F4C-4E93-AF8B-169FF4C5BD96}">
      <dgm:prSet/>
      <dgm:spPr/>
      <dgm:t>
        <a:bodyPr/>
        <a:lstStyle/>
        <a:p>
          <a:endParaRPr lang="da-DK"/>
        </a:p>
      </dgm:t>
    </dgm:pt>
    <dgm:pt modelId="{BA28EA52-E2D1-49A3-8A24-9B0C41FB813A}" type="sibTrans" cxnId="{D7F8BBF8-9F4C-4E93-AF8B-169FF4C5BD96}">
      <dgm:prSet/>
      <dgm:spPr/>
      <dgm:t>
        <a:bodyPr/>
        <a:lstStyle/>
        <a:p>
          <a:endParaRPr lang="da-DK"/>
        </a:p>
      </dgm:t>
    </dgm:pt>
    <dgm:pt modelId="{3601FA68-C972-4EB5-BDD1-F71570B6E49C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Klubber og foreninger i Odense</a:t>
          </a:r>
        </a:p>
      </dgm:t>
    </dgm:pt>
    <dgm:pt modelId="{C29A2C22-5E41-4C04-9BCA-399D0C6DD8A6}" type="parTrans" cxnId="{0BD8DC83-A08D-4A07-9380-AC011897440D}">
      <dgm:prSet/>
      <dgm:spPr/>
      <dgm:t>
        <a:bodyPr/>
        <a:lstStyle/>
        <a:p>
          <a:endParaRPr lang="da-DK"/>
        </a:p>
      </dgm:t>
    </dgm:pt>
    <dgm:pt modelId="{C7BEB1CE-051E-4399-A84F-3A2712179C72}" type="sibTrans" cxnId="{0BD8DC83-A08D-4A07-9380-AC011897440D}">
      <dgm:prSet/>
      <dgm:spPr/>
      <dgm:t>
        <a:bodyPr/>
        <a:lstStyle/>
        <a:p>
          <a:endParaRPr lang="da-DK"/>
        </a:p>
      </dgm:t>
    </dgm:pt>
    <dgm:pt modelId="{0CEECB0B-4E60-4D9E-857D-49D3A233BE1F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Elite College</a:t>
          </a:r>
        </a:p>
      </dgm:t>
    </dgm:pt>
    <dgm:pt modelId="{09726B7E-8D38-4F20-8F98-FE140628BA5B}" type="parTrans" cxnId="{5A8E4E82-2696-4808-BAF1-BBF90686760C}">
      <dgm:prSet/>
      <dgm:spPr/>
      <dgm:t>
        <a:bodyPr/>
        <a:lstStyle/>
        <a:p>
          <a:endParaRPr lang="da-DK"/>
        </a:p>
      </dgm:t>
    </dgm:pt>
    <dgm:pt modelId="{424BE1B3-60D2-4A5C-9F31-7339C33A634D}" type="sibTrans" cxnId="{5A8E4E82-2696-4808-BAF1-BBF90686760C}">
      <dgm:prSet/>
      <dgm:spPr/>
      <dgm:t>
        <a:bodyPr/>
        <a:lstStyle/>
        <a:p>
          <a:endParaRPr lang="da-DK"/>
        </a:p>
      </dgm:t>
    </dgm:pt>
    <dgm:pt modelId="{25A55B59-9E7F-4F69-BD56-3E7751F11C27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Erhvervslivet</a:t>
          </a:r>
        </a:p>
      </dgm:t>
    </dgm:pt>
    <dgm:pt modelId="{877214A4-712B-4F15-8989-90CCD6656B14}" type="parTrans" cxnId="{1DAD07A3-0F4B-42B5-9678-DDB45CBB796F}">
      <dgm:prSet/>
      <dgm:spPr/>
      <dgm:t>
        <a:bodyPr/>
        <a:lstStyle/>
        <a:p>
          <a:endParaRPr lang="da-DK"/>
        </a:p>
      </dgm:t>
    </dgm:pt>
    <dgm:pt modelId="{BEF931DF-EA9B-4CCC-B093-55B6AB35FEEB}" type="sibTrans" cxnId="{1DAD07A3-0F4B-42B5-9678-DDB45CBB796F}">
      <dgm:prSet/>
      <dgm:spPr/>
      <dgm:t>
        <a:bodyPr/>
        <a:lstStyle/>
        <a:p>
          <a:endParaRPr lang="da-DK"/>
        </a:p>
      </dgm:t>
    </dgm:pt>
    <dgm:pt modelId="{47128A44-6565-4726-8E5D-B8208E62B0D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500" dirty="0">
              <a:solidFill>
                <a:schemeClr val="bg1"/>
              </a:solidFill>
            </a:rPr>
            <a:t>Uddannelser</a:t>
          </a:r>
        </a:p>
      </dgm:t>
    </dgm:pt>
    <dgm:pt modelId="{179CB24A-7867-4CB7-88E4-E8DB3CA99727}" type="parTrans" cxnId="{6AB3C008-EBC2-4FA9-9BF2-98ADE0065170}">
      <dgm:prSet/>
      <dgm:spPr/>
      <dgm:t>
        <a:bodyPr/>
        <a:lstStyle/>
        <a:p>
          <a:endParaRPr lang="da-DK"/>
        </a:p>
      </dgm:t>
    </dgm:pt>
    <dgm:pt modelId="{78182D08-D35E-42C3-9ED6-51AD2493ED59}" type="sibTrans" cxnId="{6AB3C008-EBC2-4FA9-9BF2-98ADE0065170}">
      <dgm:prSet/>
      <dgm:spPr/>
      <dgm:t>
        <a:bodyPr/>
        <a:lstStyle/>
        <a:p>
          <a:endParaRPr lang="da-DK"/>
        </a:p>
      </dgm:t>
    </dgm:pt>
    <dgm:pt modelId="{2C899FDC-D01E-4E36-8053-B96A58F3EB55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Forskning: SDU/            IOB, LETS</a:t>
          </a:r>
        </a:p>
      </dgm:t>
    </dgm:pt>
    <dgm:pt modelId="{CB24B2C8-F1D9-47BA-82C8-BBE9BD730A70}" type="parTrans" cxnId="{0246D34B-3F38-48CA-B365-D6DD1DAFCF13}">
      <dgm:prSet/>
      <dgm:spPr/>
      <dgm:t>
        <a:bodyPr/>
        <a:lstStyle/>
        <a:p>
          <a:endParaRPr lang="da-DK"/>
        </a:p>
      </dgm:t>
    </dgm:pt>
    <dgm:pt modelId="{AF47E1B2-ABD8-4709-8477-01F2DC2484A0}" type="sibTrans" cxnId="{0246D34B-3F38-48CA-B365-D6DD1DAFCF13}">
      <dgm:prSet/>
      <dgm:spPr/>
      <dgm:t>
        <a:bodyPr/>
        <a:lstStyle/>
        <a:p>
          <a:endParaRPr lang="da-DK"/>
        </a:p>
      </dgm:t>
    </dgm:pt>
    <dgm:pt modelId="{C6EA041C-2BDA-42C5-B289-F79ADDE5DAB0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SIKO</a:t>
          </a:r>
        </a:p>
      </dgm:t>
    </dgm:pt>
    <dgm:pt modelId="{A189B02D-5409-45C9-8410-7D4A7FA126B9}" type="parTrans" cxnId="{68AFB08B-55F8-45F1-BD84-1CA8C94CEEDA}">
      <dgm:prSet/>
      <dgm:spPr/>
      <dgm:t>
        <a:bodyPr/>
        <a:lstStyle/>
        <a:p>
          <a:endParaRPr lang="da-DK"/>
        </a:p>
      </dgm:t>
    </dgm:pt>
    <dgm:pt modelId="{D8E68C3C-FF80-4F31-82DB-7E29E86435CA}" type="sibTrans" cxnId="{68AFB08B-55F8-45F1-BD84-1CA8C94CEEDA}">
      <dgm:prSet/>
      <dgm:spPr/>
      <dgm:t>
        <a:bodyPr/>
        <a:lstStyle/>
        <a:p>
          <a:endParaRPr lang="da-DK"/>
        </a:p>
      </dgm:t>
    </dgm:pt>
    <dgm:pt modelId="{E9981BAC-BF00-4C69-81BA-9C311269E166}" type="pres">
      <dgm:prSet presAssocID="{00AD3B69-CA8B-45A2-A586-CBA448CC83FE}" presName="composite" presStyleCnt="0">
        <dgm:presLayoutVars>
          <dgm:chMax val="1"/>
          <dgm:dir/>
          <dgm:resizeHandles val="exact"/>
        </dgm:presLayoutVars>
      </dgm:prSet>
      <dgm:spPr/>
    </dgm:pt>
    <dgm:pt modelId="{7C469C83-2BFB-4C02-AFA7-F96DB588EC43}" type="pres">
      <dgm:prSet presAssocID="{00AD3B69-CA8B-45A2-A586-CBA448CC83FE}" presName="radial" presStyleCnt="0">
        <dgm:presLayoutVars>
          <dgm:animLvl val="ctr"/>
        </dgm:presLayoutVars>
      </dgm:prSet>
      <dgm:spPr/>
    </dgm:pt>
    <dgm:pt modelId="{63167903-876A-422D-A022-D42C8F2029CC}" type="pres">
      <dgm:prSet presAssocID="{DD950D4B-4468-4DD5-B921-C56966FA0E57}" presName="centerShape" presStyleLbl="vennNode1" presStyleIdx="0" presStyleCnt="9"/>
      <dgm:spPr/>
    </dgm:pt>
    <dgm:pt modelId="{20D4DFBB-C990-4674-A19B-518D0AFA9635}" type="pres">
      <dgm:prSet presAssocID="{443D0016-586E-4B18-BAE8-59C8EC494AE7}" presName="node" presStyleLbl="vennNode1" presStyleIdx="1" presStyleCnt="9">
        <dgm:presLayoutVars>
          <dgm:bulletEnabled val="1"/>
        </dgm:presLayoutVars>
      </dgm:prSet>
      <dgm:spPr/>
    </dgm:pt>
    <dgm:pt modelId="{D8CA7B7E-EF41-47F9-A522-9E5EE0964F37}" type="pres">
      <dgm:prSet presAssocID="{85421509-7BAB-40EC-ACC3-31D07EF4F834}" presName="node" presStyleLbl="vennNode1" presStyleIdx="2" presStyleCnt="9">
        <dgm:presLayoutVars>
          <dgm:bulletEnabled val="1"/>
        </dgm:presLayoutVars>
      </dgm:prSet>
      <dgm:spPr/>
    </dgm:pt>
    <dgm:pt modelId="{6372B354-D3D4-4CFA-9DDA-FF3E505D9326}" type="pres">
      <dgm:prSet presAssocID="{C6EA041C-2BDA-42C5-B289-F79ADDE5DAB0}" presName="node" presStyleLbl="vennNode1" presStyleIdx="3" presStyleCnt="9">
        <dgm:presLayoutVars>
          <dgm:bulletEnabled val="1"/>
        </dgm:presLayoutVars>
      </dgm:prSet>
      <dgm:spPr/>
    </dgm:pt>
    <dgm:pt modelId="{22578C22-08F1-4B36-96D8-5C0BA28D6AD7}" type="pres">
      <dgm:prSet presAssocID="{3601FA68-C972-4EB5-BDD1-F71570B6E49C}" presName="node" presStyleLbl="vennNode1" presStyleIdx="4" presStyleCnt="9">
        <dgm:presLayoutVars>
          <dgm:bulletEnabled val="1"/>
        </dgm:presLayoutVars>
      </dgm:prSet>
      <dgm:spPr/>
    </dgm:pt>
    <dgm:pt modelId="{EAEE9D81-ED24-4C57-B72A-79F53EE5B2F6}" type="pres">
      <dgm:prSet presAssocID="{0CEECB0B-4E60-4D9E-857D-49D3A233BE1F}" presName="node" presStyleLbl="vennNode1" presStyleIdx="5" presStyleCnt="9">
        <dgm:presLayoutVars>
          <dgm:bulletEnabled val="1"/>
        </dgm:presLayoutVars>
      </dgm:prSet>
      <dgm:spPr/>
    </dgm:pt>
    <dgm:pt modelId="{C89E2F9A-5047-45C1-BE34-B956C0B20719}" type="pres">
      <dgm:prSet presAssocID="{25A55B59-9E7F-4F69-BD56-3E7751F11C27}" presName="node" presStyleLbl="vennNode1" presStyleIdx="6" presStyleCnt="9">
        <dgm:presLayoutVars>
          <dgm:bulletEnabled val="1"/>
        </dgm:presLayoutVars>
      </dgm:prSet>
      <dgm:spPr/>
    </dgm:pt>
    <dgm:pt modelId="{8550F30C-E1CD-4E24-AD33-FF7E698426AD}" type="pres">
      <dgm:prSet presAssocID="{47128A44-6565-4726-8E5D-B8208E62B0D4}" presName="node" presStyleLbl="vennNode1" presStyleIdx="7" presStyleCnt="9" custRadScaleRad="101380" custRadScaleInc="881">
        <dgm:presLayoutVars>
          <dgm:bulletEnabled val="1"/>
        </dgm:presLayoutVars>
      </dgm:prSet>
      <dgm:spPr/>
    </dgm:pt>
    <dgm:pt modelId="{0FB7C9A6-DE07-4308-AD6C-53480CCC44D1}" type="pres">
      <dgm:prSet presAssocID="{2C899FDC-D01E-4E36-8053-B96A58F3EB55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6AB3C008-EBC2-4FA9-9BF2-98ADE0065170}" srcId="{DD950D4B-4468-4DD5-B921-C56966FA0E57}" destId="{47128A44-6565-4726-8E5D-B8208E62B0D4}" srcOrd="6" destOrd="0" parTransId="{179CB24A-7867-4CB7-88E4-E8DB3CA99727}" sibTransId="{78182D08-D35E-42C3-9ED6-51AD2493ED59}"/>
    <dgm:cxn modelId="{DD172C35-3816-4192-B04A-E5CF0C841A1D}" type="presOf" srcId="{3601FA68-C972-4EB5-BDD1-F71570B6E49C}" destId="{22578C22-08F1-4B36-96D8-5C0BA28D6AD7}" srcOrd="0" destOrd="0" presId="urn:microsoft.com/office/officeart/2005/8/layout/radial3"/>
    <dgm:cxn modelId="{01B58538-6D25-4BC8-AC61-7C794D99927A}" type="presOf" srcId="{DD950D4B-4468-4DD5-B921-C56966FA0E57}" destId="{63167903-876A-422D-A022-D42C8F2029CC}" srcOrd="0" destOrd="0" presId="urn:microsoft.com/office/officeart/2005/8/layout/radial3"/>
    <dgm:cxn modelId="{0246D34B-3F38-48CA-B365-D6DD1DAFCF13}" srcId="{DD950D4B-4468-4DD5-B921-C56966FA0E57}" destId="{2C899FDC-D01E-4E36-8053-B96A58F3EB55}" srcOrd="7" destOrd="0" parTransId="{CB24B2C8-F1D9-47BA-82C8-BBE9BD730A70}" sibTransId="{AF47E1B2-ABD8-4709-8477-01F2DC2484A0}"/>
    <dgm:cxn modelId="{3D727854-6157-46EC-BBBF-C147EE2ECA81}" type="presOf" srcId="{C6EA041C-2BDA-42C5-B289-F79ADDE5DAB0}" destId="{6372B354-D3D4-4CFA-9DDA-FF3E505D9326}" srcOrd="0" destOrd="0" presId="urn:microsoft.com/office/officeart/2005/8/layout/radial3"/>
    <dgm:cxn modelId="{0FE31B82-ED7A-405E-A65E-A431AAAE5590}" type="presOf" srcId="{443D0016-586E-4B18-BAE8-59C8EC494AE7}" destId="{20D4DFBB-C990-4674-A19B-518D0AFA9635}" srcOrd="0" destOrd="0" presId="urn:microsoft.com/office/officeart/2005/8/layout/radial3"/>
    <dgm:cxn modelId="{5A8E4E82-2696-4808-BAF1-BBF90686760C}" srcId="{DD950D4B-4468-4DD5-B921-C56966FA0E57}" destId="{0CEECB0B-4E60-4D9E-857D-49D3A233BE1F}" srcOrd="4" destOrd="0" parTransId="{09726B7E-8D38-4F20-8F98-FE140628BA5B}" sibTransId="{424BE1B3-60D2-4A5C-9F31-7339C33A634D}"/>
    <dgm:cxn modelId="{0BD8DC83-A08D-4A07-9380-AC011897440D}" srcId="{DD950D4B-4468-4DD5-B921-C56966FA0E57}" destId="{3601FA68-C972-4EB5-BDD1-F71570B6E49C}" srcOrd="3" destOrd="0" parTransId="{C29A2C22-5E41-4C04-9BCA-399D0C6DD8A6}" sibTransId="{C7BEB1CE-051E-4399-A84F-3A2712179C72}"/>
    <dgm:cxn modelId="{68AFB08B-55F8-45F1-BD84-1CA8C94CEEDA}" srcId="{DD950D4B-4468-4DD5-B921-C56966FA0E57}" destId="{C6EA041C-2BDA-42C5-B289-F79ADDE5DAB0}" srcOrd="2" destOrd="0" parTransId="{A189B02D-5409-45C9-8410-7D4A7FA126B9}" sibTransId="{D8E68C3C-FF80-4F31-82DB-7E29E86435CA}"/>
    <dgm:cxn modelId="{6CBBF89C-81B1-4044-A3CB-1F49E3A89DEA}" type="presOf" srcId="{00AD3B69-CA8B-45A2-A586-CBA448CC83FE}" destId="{E9981BAC-BF00-4C69-81BA-9C311269E166}" srcOrd="0" destOrd="0" presId="urn:microsoft.com/office/officeart/2005/8/layout/radial3"/>
    <dgm:cxn modelId="{39984B9F-9CB0-4CC9-8442-65807B4C31AA}" srcId="{DD950D4B-4468-4DD5-B921-C56966FA0E57}" destId="{443D0016-586E-4B18-BAE8-59C8EC494AE7}" srcOrd="0" destOrd="0" parTransId="{AEEAAB81-AF26-49F5-9CEA-F804F546CF82}" sibTransId="{FE655C28-49C5-44D4-8A6D-380A5B972A5F}"/>
    <dgm:cxn modelId="{1DAD07A3-0F4B-42B5-9678-DDB45CBB796F}" srcId="{DD950D4B-4468-4DD5-B921-C56966FA0E57}" destId="{25A55B59-9E7F-4F69-BD56-3E7751F11C27}" srcOrd="5" destOrd="0" parTransId="{877214A4-712B-4F15-8989-90CCD6656B14}" sibTransId="{BEF931DF-EA9B-4CCC-B093-55B6AB35FEEB}"/>
    <dgm:cxn modelId="{A8822AA6-6703-4F74-BAF7-D2E3578DBB1E}" type="presOf" srcId="{47128A44-6565-4726-8E5D-B8208E62B0D4}" destId="{8550F30C-E1CD-4E24-AD33-FF7E698426AD}" srcOrd="0" destOrd="0" presId="urn:microsoft.com/office/officeart/2005/8/layout/radial3"/>
    <dgm:cxn modelId="{2BEF1BA9-233F-47CB-A5D7-DC4B0AFBA7BB}" type="presOf" srcId="{0CEECB0B-4E60-4D9E-857D-49D3A233BE1F}" destId="{EAEE9D81-ED24-4C57-B72A-79F53EE5B2F6}" srcOrd="0" destOrd="0" presId="urn:microsoft.com/office/officeart/2005/8/layout/radial3"/>
    <dgm:cxn modelId="{CA7511B2-AAD4-446B-B12F-44D5DAEFA942}" type="presOf" srcId="{85421509-7BAB-40EC-ACC3-31D07EF4F834}" destId="{D8CA7B7E-EF41-47F9-A522-9E5EE0964F37}" srcOrd="0" destOrd="0" presId="urn:microsoft.com/office/officeart/2005/8/layout/radial3"/>
    <dgm:cxn modelId="{375AE3CB-0383-49E9-82DF-488F6BDA2BDD}" srcId="{00AD3B69-CA8B-45A2-A586-CBA448CC83FE}" destId="{DD950D4B-4468-4DD5-B921-C56966FA0E57}" srcOrd="0" destOrd="0" parTransId="{C44C8ABC-C9D7-4382-8F6B-D7BC494866AA}" sibTransId="{AD58E5A3-DE21-490C-9990-47BDD82F3277}"/>
    <dgm:cxn modelId="{782D33D9-A456-4B34-8B9C-9F93E7BB75F2}" type="presOf" srcId="{25A55B59-9E7F-4F69-BD56-3E7751F11C27}" destId="{C89E2F9A-5047-45C1-BE34-B956C0B20719}" srcOrd="0" destOrd="0" presId="urn:microsoft.com/office/officeart/2005/8/layout/radial3"/>
    <dgm:cxn modelId="{0C2C5EDE-116D-4F86-824E-54B2AE65B942}" type="presOf" srcId="{2C899FDC-D01E-4E36-8053-B96A58F3EB55}" destId="{0FB7C9A6-DE07-4308-AD6C-53480CCC44D1}" srcOrd="0" destOrd="0" presId="urn:microsoft.com/office/officeart/2005/8/layout/radial3"/>
    <dgm:cxn modelId="{D7F8BBF8-9F4C-4E93-AF8B-169FF4C5BD96}" srcId="{DD950D4B-4468-4DD5-B921-C56966FA0E57}" destId="{85421509-7BAB-40EC-ACC3-31D07EF4F834}" srcOrd="1" destOrd="0" parTransId="{97F37510-A7D1-489A-9EDE-A20FAECAF45C}" sibTransId="{BA28EA52-E2D1-49A3-8A24-9B0C41FB813A}"/>
    <dgm:cxn modelId="{78AB580A-25ED-411A-83A8-9D81F073C7A8}" type="presParOf" srcId="{E9981BAC-BF00-4C69-81BA-9C311269E166}" destId="{7C469C83-2BFB-4C02-AFA7-F96DB588EC43}" srcOrd="0" destOrd="0" presId="urn:microsoft.com/office/officeart/2005/8/layout/radial3"/>
    <dgm:cxn modelId="{95765817-D5A0-4225-9BCD-160E75E7C683}" type="presParOf" srcId="{7C469C83-2BFB-4C02-AFA7-F96DB588EC43}" destId="{63167903-876A-422D-A022-D42C8F2029CC}" srcOrd="0" destOrd="0" presId="urn:microsoft.com/office/officeart/2005/8/layout/radial3"/>
    <dgm:cxn modelId="{F4D264C5-CCBE-444D-A1A3-446CFC459038}" type="presParOf" srcId="{7C469C83-2BFB-4C02-AFA7-F96DB588EC43}" destId="{20D4DFBB-C990-4674-A19B-518D0AFA9635}" srcOrd="1" destOrd="0" presId="urn:microsoft.com/office/officeart/2005/8/layout/radial3"/>
    <dgm:cxn modelId="{040752FA-C44A-486C-AFE2-23A5D6387D1A}" type="presParOf" srcId="{7C469C83-2BFB-4C02-AFA7-F96DB588EC43}" destId="{D8CA7B7E-EF41-47F9-A522-9E5EE0964F37}" srcOrd="2" destOrd="0" presId="urn:microsoft.com/office/officeart/2005/8/layout/radial3"/>
    <dgm:cxn modelId="{CB89067B-D727-4DC2-A79A-EB4F33E78A92}" type="presParOf" srcId="{7C469C83-2BFB-4C02-AFA7-F96DB588EC43}" destId="{6372B354-D3D4-4CFA-9DDA-FF3E505D9326}" srcOrd="3" destOrd="0" presId="urn:microsoft.com/office/officeart/2005/8/layout/radial3"/>
    <dgm:cxn modelId="{AA6EC7C2-3548-4674-B19E-81A2FDF549AF}" type="presParOf" srcId="{7C469C83-2BFB-4C02-AFA7-F96DB588EC43}" destId="{22578C22-08F1-4B36-96D8-5C0BA28D6AD7}" srcOrd="4" destOrd="0" presId="urn:microsoft.com/office/officeart/2005/8/layout/radial3"/>
    <dgm:cxn modelId="{E1DD1AFB-F387-4725-9167-C4E86422C115}" type="presParOf" srcId="{7C469C83-2BFB-4C02-AFA7-F96DB588EC43}" destId="{EAEE9D81-ED24-4C57-B72A-79F53EE5B2F6}" srcOrd="5" destOrd="0" presId="urn:microsoft.com/office/officeart/2005/8/layout/radial3"/>
    <dgm:cxn modelId="{2E58CA71-7668-4AC2-84FC-76C94BD30F31}" type="presParOf" srcId="{7C469C83-2BFB-4C02-AFA7-F96DB588EC43}" destId="{C89E2F9A-5047-45C1-BE34-B956C0B20719}" srcOrd="6" destOrd="0" presId="urn:microsoft.com/office/officeart/2005/8/layout/radial3"/>
    <dgm:cxn modelId="{8D528258-DBF3-44B3-9C3C-AE0074EC2EA9}" type="presParOf" srcId="{7C469C83-2BFB-4C02-AFA7-F96DB588EC43}" destId="{8550F30C-E1CD-4E24-AD33-FF7E698426AD}" srcOrd="7" destOrd="0" presId="urn:microsoft.com/office/officeart/2005/8/layout/radial3"/>
    <dgm:cxn modelId="{EE13C826-DD94-4170-A47F-0DDA38B637E2}" type="presParOf" srcId="{7C469C83-2BFB-4C02-AFA7-F96DB588EC43}" destId="{0FB7C9A6-DE07-4308-AD6C-53480CCC44D1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7903-876A-422D-A022-D42C8F2029CC}">
      <dsp:nvSpPr>
        <dsp:cNvPr id="0" name=""/>
        <dsp:cNvSpPr/>
      </dsp:nvSpPr>
      <dsp:spPr>
        <a:xfrm>
          <a:off x="1615477" y="1200506"/>
          <a:ext cx="2990735" cy="2990735"/>
        </a:xfrm>
        <a:prstGeom prst="ellipse">
          <a:avLst/>
        </a:prstGeom>
        <a:solidFill>
          <a:srgbClr val="F3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>
              <a:solidFill>
                <a:schemeClr val="bg1"/>
              </a:solidFill>
            </a:rPr>
            <a:t>Odense Talentudvikling</a:t>
          </a:r>
        </a:p>
      </dsp:txBody>
      <dsp:txXfrm>
        <a:off x="2053460" y="1638489"/>
        <a:ext cx="2114769" cy="2114769"/>
      </dsp:txXfrm>
    </dsp:sp>
    <dsp:sp modelId="{20D4DFBB-C990-4674-A19B-518D0AFA9635}">
      <dsp:nvSpPr>
        <dsp:cNvPr id="0" name=""/>
        <dsp:cNvSpPr/>
      </dsp:nvSpPr>
      <dsp:spPr>
        <a:xfrm>
          <a:off x="2363161" y="533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Kommune</a:t>
          </a:r>
        </a:p>
      </dsp:txBody>
      <dsp:txXfrm>
        <a:off x="2582152" y="219524"/>
        <a:ext cx="1057385" cy="1057385"/>
      </dsp:txXfrm>
    </dsp:sp>
    <dsp:sp modelId="{D8CA7B7E-EF41-47F9-A522-9E5EE0964F37}">
      <dsp:nvSpPr>
        <dsp:cNvPr id="0" name=""/>
        <dsp:cNvSpPr/>
      </dsp:nvSpPr>
      <dsp:spPr>
        <a:xfrm>
          <a:off x="3740362" y="570989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Team Danmark</a:t>
          </a:r>
        </a:p>
      </dsp:txBody>
      <dsp:txXfrm>
        <a:off x="3959353" y="789980"/>
        <a:ext cx="1057385" cy="1057385"/>
      </dsp:txXfrm>
    </dsp:sp>
    <dsp:sp modelId="{6372B354-D3D4-4CFA-9DDA-FF3E505D9326}">
      <dsp:nvSpPr>
        <dsp:cNvPr id="0" name=""/>
        <dsp:cNvSpPr/>
      </dsp:nvSpPr>
      <dsp:spPr>
        <a:xfrm>
          <a:off x="4310817" y="1948190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SIKO</a:t>
          </a:r>
        </a:p>
      </dsp:txBody>
      <dsp:txXfrm>
        <a:off x="4529808" y="2167181"/>
        <a:ext cx="1057385" cy="1057385"/>
      </dsp:txXfrm>
    </dsp:sp>
    <dsp:sp modelId="{22578C22-08F1-4B36-96D8-5C0BA28D6AD7}">
      <dsp:nvSpPr>
        <dsp:cNvPr id="0" name=""/>
        <dsp:cNvSpPr/>
      </dsp:nvSpPr>
      <dsp:spPr>
        <a:xfrm>
          <a:off x="3740362" y="3325391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Klubber og foreninger i Odense</a:t>
          </a:r>
        </a:p>
      </dsp:txBody>
      <dsp:txXfrm>
        <a:off x="3959353" y="3544382"/>
        <a:ext cx="1057385" cy="1057385"/>
      </dsp:txXfrm>
    </dsp:sp>
    <dsp:sp modelId="{EAEE9D81-ED24-4C57-B72A-79F53EE5B2F6}">
      <dsp:nvSpPr>
        <dsp:cNvPr id="0" name=""/>
        <dsp:cNvSpPr/>
      </dsp:nvSpPr>
      <dsp:spPr>
        <a:xfrm>
          <a:off x="2363161" y="3895846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Elite College</a:t>
          </a:r>
        </a:p>
      </dsp:txBody>
      <dsp:txXfrm>
        <a:off x="2582152" y="4114837"/>
        <a:ext cx="1057385" cy="1057385"/>
      </dsp:txXfrm>
    </dsp:sp>
    <dsp:sp modelId="{C89E2F9A-5047-45C1-BE34-B956C0B20719}">
      <dsp:nvSpPr>
        <dsp:cNvPr id="0" name=""/>
        <dsp:cNvSpPr/>
      </dsp:nvSpPr>
      <dsp:spPr>
        <a:xfrm>
          <a:off x="985960" y="3325391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Erhvervslivet</a:t>
          </a:r>
        </a:p>
      </dsp:txBody>
      <dsp:txXfrm>
        <a:off x="1204951" y="3544382"/>
        <a:ext cx="1057385" cy="1057385"/>
      </dsp:txXfrm>
    </dsp:sp>
    <dsp:sp modelId="{8550F30C-E1CD-4E24-AD33-FF7E698426AD}">
      <dsp:nvSpPr>
        <dsp:cNvPr id="0" name=""/>
        <dsp:cNvSpPr/>
      </dsp:nvSpPr>
      <dsp:spPr>
        <a:xfrm>
          <a:off x="388674" y="1934527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Uddannelser</a:t>
          </a:r>
        </a:p>
      </dsp:txBody>
      <dsp:txXfrm>
        <a:off x="607665" y="2153518"/>
        <a:ext cx="1057385" cy="1057385"/>
      </dsp:txXfrm>
    </dsp:sp>
    <dsp:sp modelId="{0FB7C9A6-DE07-4308-AD6C-53480CCC44D1}">
      <dsp:nvSpPr>
        <dsp:cNvPr id="0" name=""/>
        <dsp:cNvSpPr/>
      </dsp:nvSpPr>
      <dsp:spPr>
        <a:xfrm>
          <a:off x="985960" y="570989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Forskning: SDU/            IOB, LETS</a:t>
          </a:r>
        </a:p>
      </dsp:txBody>
      <dsp:txXfrm>
        <a:off x="1204951" y="789980"/>
        <a:ext cx="1057385" cy="1057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0D184-828B-4320-A6D1-E1B43790527F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EAF2-9FDC-4610-851B-941152BD10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51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84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7969A-F99B-3048-BDF4-168E954C2FF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8946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7969A-F99B-3048-BDF4-168E954C2FF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3685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7969A-F99B-3048-BDF4-168E954C2FF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70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7969A-F99B-3048-BDF4-168E954C2FF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3882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232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7969A-F99B-3048-BDF4-168E954C2FF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704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KH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C1B1A-55CA-9543-99EC-4E22A237921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47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7969A-F99B-3048-BDF4-168E954C2FF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388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892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65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09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658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59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339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77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7969A-F99B-3048-BDF4-168E954C2FF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232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81B43-52C5-49FB-9FEA-97EFA6EA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CF63813-BFBA-48D2-9097-245490EBC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06C54A-15DD-4AE9-90E1-A48E1F772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1933DC-7123-45C3-BDEE-245C46C1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89682D-F703-4AB4-B0FA-32C3561B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7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21857-6491-46FC-92A7-AC5BBD0E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EACBC3F-148F-4525-81C1-50AFC6D0F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D77174-A5F3-4016-A423-3A7D60D1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D817B1-986E-418F-82D5-33326201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20612-9A0A-45AD-817D-0A0366D9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848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5D755E8-55BA-454D-B177-86A3B7E7E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E0C270-4CFA-4BF9-AA63-818C0FE70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0CAB13-AE18-401D-B47B-26E0C7F1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CEFB66-280C-47C4-95D9-91265F8E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671E89-1188-4AAB-99CC-D4CF885E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295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6A340-CE12-4FF7-B238-080AE40D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C18E3B-3867-4AE5-BE9A-BF175F03B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7F0FAC-9985-447C-A4AB-EE196B91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CF2C19-8042-40C6-9E90-5005A30D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A23305-00A9-414D-89CF-627CB188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39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B9CC6-BCA3-45AF-8FCA-BC9DD049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A30B53-25B1-4382-A9D6-2A3EED453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98DD9E-0DB4-4083-A87C-30A18FBF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61C4BD-9ACC-4CC1-95E6-48AF60EC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3A7BF7-6D18-4BB5-B7CA-E048E14C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092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F8A8A-913E-4467-9C6E-99D1CE36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9FD03D-E483-4E83-8A74-EFFF22810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29A4E73-9FCE-4CF8-BDE4-FE5FC72C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1B6519F-051C-41CF-9D03-68B0D428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A29A5A-DB80-4D47-A290-48D6BFEB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729CA7-E8F5-4E79-865F-FAE00FC1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388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830BF-959A-4B35-824C-53B4450E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5FEA98-E9D9-4371-827A-3F71A5370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074A7F-0F7C-4796-9B89-98849B15E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E9F6203-A872-4455-8796-1B9342FD6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A8A9B10-C704-4BAA-8D78-3FE0A132B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A890A2E-8EC1-4B72-B538-0144DB2B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F205DC5-8975-4FFF-8BEB-99CD670D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9F26E0B-7706-44B2-BE88-0A6EA09F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692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4BADF-26D6-4370-99D7-BDA5E787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1751A3A-4C32-41CA-ACD4-22BE28CE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3854E5B-679F-422E-8D9B-B0D30BAC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8E58BFC-CF2F-4340-B2E2-4E032777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710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C0745E3-911B-4791-820E-0DD5ADBA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26D155A-372C-4D5D-B756-5E10DC3E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AC92BB8-0EA9-456A-B482-2C2EE2D6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3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12E6C-379B-407C-8876-49E57700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027023-6DF8-40DB-8C62-74B0DFD8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7A446E9-6FD4-4DC9-8DA2-C27CD870F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F7CD065-C20B-477E-9F74-70364C18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E2DC4A8-80A6-42C3-8B49-443D6C9B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600CA01-CD90-4906-AA37-A47821CE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938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D9DA5-5E47-44AD-B575-A2A7CBD6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5A9B494-10D6-41D3-876A-1AC94E3DC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693CCFE-60AC-4777-A170-904B15CDE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E21AEE0-6B52-4817-804D-8DD98DEF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8A4D0EC-2CBD-4006-998B-CB16CF40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0976BC-FB21-4B9E-B7B9-908D78BB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152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8D0C84B-03DB-4CB2-AC20-B3421E4A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0E2153-8448-48CE-833F-9CEDD2B04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F2A4D6-BEE3-43E0-A5B7-FC9F7B010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2AF0-4C3F-4FDD-A3A2-12C07236E7C4}" type="datetimeFigureOut">
              <a:rPr lang="da-DK" smtClean="0"/>
              <a:t>30-05-2022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7A2049-E6F0-4045-8E6A-FDCCD9811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88B32B-D5C8-403B-A91E-46795B65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FB3B-5FD0-441D-A1E5-1630825E4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00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densetalentudvikling.d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s@odenseelitecollege.dk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ah@oik.d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evinsen@sdu.dk" TargetMode="External"/><Relationship Id="rId5" Type="http://schemas.openxmlformats.org/officeDocument/2006/relationships/hyperlink" Target="mailto:mha@tornbjerg-gym.dk" TargetMode="External"/><Relationship Id="rId4" Type="http://schemas.openxmlformats.org/officeDocument/2006/relationships/hyperlink" Target="mailto:sc@tornbjerg-gym.d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3593E4F-1CB2-4F61-92AE-BB86965EB282}"/>
              </a:ext>
            </a:extLst>
          </p:cNvPr>
          <p:cNvSpPr txBox="1"/>
          <p:nvPr/>
        </p:nvSpPr>
        <p:spPr>
          <a:xfrm>
            <a:off x="1584948" y="2029968"/>
            <a:ext cx="878048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4000" b="1" dirty="0"/>
              <a:t>Velkommen til</a:t>
            </a:r>
          </a:p>
          <a:p>
            <a:pPr algn="ctr"/>
            <a:endParaRPr lang="da-DK" sz="4000" b="1" dirty="0"/>
          </a:p>
          <a:p>
            <a:pPr algn="ctr"/>
            <a:r>
              <a:rPr lang="da-DK" sz="4000" b="1" dirty="0"/>
              <a:t>Netværksmøde i Odense Talentudvikling</a:t>
            </a:r>
          </a:p>
          <a:p>
            <a:pPr algn="ctr"/>
            <a:endParaRPr lang="da-DK" sz="4000" b="1" dirty="0"/>
          </a:p>
          <a:p>
            <a:pPr algn="ctr"/>
            <a:r>
              <a:rPr lang="da-DK" sz="4000" b="1" dirty="0"/>
              <a:t>Mandag den 30. maj 2022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E54FA63-C4BE-497F-ABC5-E1F125A9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72" y="187540"/>
            <a:ext cx="3012608" cy="11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5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BD60703-BC01-0447-9062-FE03BF89CB6F}"/>
              </a:ext>
            </a:extLst>
          </p:cNvPr>
          <p:cNvCxnSpPr/>
          <p:nvPr/>
        </p:nvCxnSpPr>
        <p:spPr>
          <a:xfrm flipH="1">
            <a:off x="0" y="6302103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90538F22-6FA8-A84D-A18E-6D7A0F93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7" y="6315489"/>
            <a:ext cx="1399437" cy="47708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146A82C-ABD6-484E-8CDF-F12950FCACA5}"/>
              </a:ext>
            </a:extLst>
          </p:cNvPr>
          <p:cNvSpPr txBox="1">
            <a:spLocks/>
          </p:cNvSpPr>
          <p:nvPr/>
        </p:nvSpPr>
        <p:spPr>
          <a:xfrm>
            <a:off x="629999" y="540000"/>
            <a:ext cx="11809859" cy="949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1">
                <a:solidFill>
                  <a:srgbClr val="ED1456"/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 </a:t>
            </a:r>
          </a:p>
          <a:p>
            <a:r>
              <a:rPr lang="da-DK" sz="3200" spc="30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Kernefortællingens tre niveauer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2A4608D-51EC-4CAF-8AE1-B0BF5EBC4BC6}"/>
              </a:ext>
            </a:extLst>
          </p:cNvPr>
          <p:cNvSpPr txBox="1"/>
          <p:nvPr/>
        </p:nvSpPr>
        <p:spPr>
          <a:xfrm>
            <a:off x="3892378" y="1384997"/>
            <a:ext cx="59559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Odense Talentudvikling forener optimal træning og trivsel, </a:t>
            </a:r>
          </a:p>
          <a:p>
            <a:pPr algn="ctr"/>
            <a:r>
              <a:rPr lang="da-DK" sz="1600" b="1" i="1" dirty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med fokus på at børn og unge kan udvikle </a:t>
            </a:r>
          </a:p>
          <a:p>
            <a:pPr algn="ctr"/>
            <a:r>
              <a:rPr lang="da-DK" sz="1600" b="1" i="1" dirty="0">
                <a:solidFill>
                  <a:srgbClr val="333333"/>
                </a:solidFill>
                <a:ea typeface="Times New Roman"/>
                <a:cs typeface="Times New Roman"/>
                <a:sym typeface="Times New Roman"/>
              </a:rPr>
              <a:t>sig menneskeligt og sportsligt</a:t>
            </a:r>
          </a:p>
        </p:txBody>
      </p:sp>
      <p:sp>
        <p:nvSpPr>
          <p:cNvPr id="11" name="Venstre klammeparentes 10">
            <a:extLst>
              <a:ext uri="{FF2B5EF4-FFF2-40B4-BE49-F238E27FC236}">
                <a16:creationId xmlns:a16="http://schemas.microsoft.com/office/drawing/2014/main" id="{77C85FB0-7F90-4910-BA28-A06A326063F8}"/>
              </a:ext>
            </a:extLst>
          </p:cNvPr>
          <p:cNvSpPr/>
          <p:nvPr/>
        </p:nvSpPr>
        <p:spPr>
          <a:xfrm rot="5400000">
            <a:off x="6726624" y="-739378"/>
            <a:ext cx="522239" cy="6536723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C282EF5E-522E-46E0-A0F7-46A84C3DB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367" y="3103443"/>
            <a:ext cx="2764994" cy="486008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7DEAE46-6738-49FE-A295-676146E0F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418" y="3067212"/>
            <a:ext cx="2868923" cy="522239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1E50165-DF18-49A1-AFDC-E779BFD6E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145" y="3071565"/>
            <a:ext cx="2868924" cy="513531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B11374E8-2F98-412F-AACC-145E34C82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870" y="4067898"/>
            <a:ext cx="3311756" cy="1996339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CF805CC0-23CF-4371-B580-9F4ED9A1C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7860" y="4079228"/>
            <a:ext cx="3293571" cy="1996339"/>
          </a:xfrm>
          <a:prstGeom prst="rect">
            <a:avLst/>
          </a:prstGeom>
        </p:spPr>
      </p:pic>
      <p:pic>
        <p:nvPicPr>
          <p:cNvPr id="21" name="Billede 2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3C88F2E-2D12-45E5-AB08-9D98225770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3277" y="4046954"/>
            <a:ext cx="3406289" cy="21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0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BD60703-BC01-0447-9062-FE03BF89CB6F}"/>
              </a:ext>
            </a:extLst>
          </p:cNvPr>
          <p:cNvCxnSpPr/>
          <p:nvPr/>
        </p:nvCxnSpPr>
        <p:spPr>
          <a:xfrm flipH="1">
            <a:off x="0" y="6302103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90538F22-6FA8-A84D-A18E-6D7A0F93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7" y="6315489"/>
            <a:ext cx="1399437" cy="47708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8E06E72-30B8-4FF1-8380-8B61FDF57535}"/>
              </a:ext>
            </a:extLst>
          </p:cNvPr>
          <p:cNvSpPr txBox="1">
            <a:spLocks/>
          </p:cNvSpPr>
          <p:nvPr/>
        </p:nvSpPr>
        <p:spPr>
          <a:xfrm>
            <a:off x="594142" y="540000"/>
            <a:ext cx="9962866" cy="949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1" dirty="0">
                <a:solidFill>
                  <a:srgbClr val="ED1456"/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 </a:t>
            </a:r>
          </a:p>
          <a:p>
            <a:r>
              <a:rPr lang="da-DK" sz="3200" spc="300" dirty="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Odense Talentudvikling</a:t>
            </a:r>
          </a:p>
          <a:p>
            <a:r>
              <a:rPr lang="da-DK" sz="3200" spc="300" dirty="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Tema #1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84B36BD-E378-4A6C-9DD0-E324A95E4D4C}"/>
              </a:ext>
            </a:extLst>
          </p:cNvPr>
          <p:cNvSpPr txBox="1"/>
          <p:nvPr/>
        </p:nvSpPr>
        <p:spPr>
          <a:xfrm>
            <a:off x="3267456" y="2842897"/>
            <a:ext cx="5364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For os betyder bæredygtige fælleskaber, at der er fokus på ’det hele menneske’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For os er trivsel en forudsætning for udvikling af talentet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Vi har fokus på livslang læring. Det betyder, at vi har en ambition om at skabe rammerne for, at børn og unge får et godt ungdomsliv som talenter og dannede borgere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Vi er internationale i vores udsyn og tager imod udenlandske unge, så de kan dyrke deres idræt og uddanne sig til livet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Vores kultur og værdier er tydelige i mødet med de unge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</p:txBody>
      </p:sp>
      <p:sp>
        <p:nvSpPr>
          <p:cNvPr id="12" name="Alternativ proces 7">
            <a:extLst>
              <a:ext uri="{FF2B5EF4-FFF2-40B4-BE49-F238E27FC236}">
                <a16:creationId xmlns:a16="http://schemas.microsoft.com/office/drawing/2014/main" id="{CC2A39AE-3506-4A0C-BF71-D2A75BD13582}"/>
              </a:ext>
            </a:extLst>
          </p:cNvPr>
          <p:cNvSpPr/>
          <p:nvPr/>
        </p:nvSpPr>
        <p:spPr>
          <a:xfrm>
            <a:off x="2989943" y="1532867"/>
            <a:ext cx="5935626" cy="94932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venir Black" panose="02000503020000020003" pitchFamily="2" charset="0"/>
              </a:rPr>
              <a:t>BÆREDYGTIGE FÆLLESSKABER</a:t>
            </a:r>
          </a:p>
        </p:txBody>
      </p:sp>
      <p:sp>
        <p:nvSpPr>
          <p:cNvPr id="14" name="Afrundet rektangulær billedforklaring 8">
            <a:extLst>
              <a:ext uri="{FF2B5EF4-FFF2-40B4-BE49-F238E27FC236}">
                <a16:creationId xmlns:a16="http://schemas.microsoft.com/office/drawing/2014/main" id="{6C9D00D8-2368-4904-8A2A-9F9608690DC3}"/>
              </a:ext>
            </a:extLst>
          </p:cNvPr>
          <p:cNvSpPr/>
          <p:nvPr/>
        </p:nvSpPr>
        <p:spPr>
          <a:xfrm>
            <a:off x="3018972" y="2569029"/>
            <a:ext cx="5935626" cy="3387184"/>
          </a:xfrm>
          <a:prstGeom prst="wedgeRoundRectCallout">
            <a:avLst>
              <a:gd name="adj1" fmla="val 47754"/>
              <a:gd name="adj2" fmla="val 58215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14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BD60703-BC01-0447-9062-FE03BF89CB6F}"/>
              </a:ext>
            </a:extLst>
          </p:cNvPr>
          <p:cNvCxnSpPr/>
          <p:nvPr/>
        </p:nvCxnSpPr>
        <p:spPr>
          <a:xfrm flipH="1">
            <a:off x="0" y="6302103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90538F22-6FA8-A84D-A18E-6D7A0F93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7" y="6315489"/>
            <a:ext cx="1399437" cy="47708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D36EA8F-6C37-4E16-9A07-CE06212FF2CA}"/>
              </a:ext>
            </a:extLst>
          </p:cNvPr>
          <p:cNvSpPr txBox="1">
            <a:spLocks/>
          </p:cNvSpPr>
          <p:nvPr/>
        </p:nvSpPr>
        <p:spPr>
          <a:xfrm>
            <a:off x="594142" y="540000"/>
            <a:ext cx="9962866" cy="949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1" dirty="0">
                <a:solidFill>
                  <a:srgbClr val="ED1456"/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 </a:t>
            </a:r>
          </a:p>
          <a:p>
            <a:r>
              <a:rPr lang="da-DK" sz="3200" spc="300" dirty="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Odense Talentudvikling</a:t>
            </a:r>
          </a:p>
          <a:p>
            <a:r>
              <a:rPr lang="da-DK" sz="3200" spc="300" dirty="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Tema #2</a:t>
            </a:r>
          </a:p>
        </p:txBody>
      </p:sp>
      <p:sp>
        <p:nvSpPr>
          <p:cNvPr id="7" name="Alternativ proces 7">
            <a:extLst>
              <a:ext uri="{FF2B5EF4-FFF2-40B4-BE49-F238E27FC236}">
                <a16:creationId xmlns:a16="http://schemas.microsoft.com/office/drawing/2014/main" id="{E0F28E32-B396-4A17-B5A3-8D2B89E41435}"/>
              </a:ext>
            </a:extLst>
          </p:cNvPr>
          <p:cNvSpPr/>
          <p:nvPr/>
        </p:nvSpPr>
        <p:spPr>
          <a:xfrm>
            <a:off x="2989943" y="1532867"/>
            <a:ext cx="5935626" cy="949325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venir Black" panose="02000503020000020003" pitchFamily="2" charset="0"/>
              </a:rPr>
              <a:t>MANGFOLDIGHED AF IDRÆTSGRENE</a:t>
            </a:r>
          </a:p>
        </p:txBody>
      </p:sp>
      <p:sp>
        <p:nvSpPr>
          <p:cNvPr id="11" name="Afrundet rektangulær billedforklaring 8">
            <a:extLst>
              <a:ext uri="{FF2B5EF4-FFF2-40B4-BE49-F238E27FC236}">
                <a16:creationId xmlns:a16="http://schemas.microsoft.com/office/drawing/2014/main" id="{9CF409DA-C701-4E04-943F-B89F0AD69E04}"/>
              </a:ext>
            </a:extLst>
          </p:cNvPr>
          <p:cNvSpPr/>
          <p:nvPr/>
        </p:nvSpPr>
        <p:spPr>
          <a:xfrm>
            <a:off x="3018972" y="2569029"/>
            <a:ext cx="5935626" cy="3387184"/>
          </a:xfrm>
          <a:prstGeom prst="wedgeRoundRectCallout">
            <a:avLst>
              <a:gd name="adj1" fmla="val 47754"/>
              <a:gd name="adj2" fmla="val 5821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3C5418E-CDBA-4C03-ADA2-491C3DBDF701}"/>
              </a:ext>
            </a:extLst>
          </p:cNvPr>
          <p:cNvSpPr txBox="1"/>
          <p:nvPr/>
        </p:nvSpPr>
        <p:spPr>
          <a:xfrm>
            <a:off x="3204316" y="2745647"/>
            <a:ext cx="5437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Vi accepterer og respekterer alle idrætsgrene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Talentarbejdet i Odense bygger på en inkluderende kultur af ligeværd og ligestilling mellem idrætsgrene – og –udøvere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Vi favner og understøtter en diversitet af idrætsgrene og skaber værdifulde miljøer</a:t>
            </a:r>
          </a:p>
          <a:p>
            <a:pPr lvl="0"/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Vores aftale med Team Danmark sigter bredere og ikke kun på de mest populære idrætsgrene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I Odense har vi rammerne, der skal til for at udfolde sig i enhver idrætsgren</a:t>
            </a:r>
          </a:p>
        </p:txBody>
      </p:sp>
    </p:spTree>
    <p:extLst>
      <p:ext uri="{BB962C8B-B14F-4D97-AF65-F5344CB8AC3E}">
        <p14:creationId xmlns:p14="http://schemas.microsoft.com/office/powerpoint/2010/main" val="325423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BD60703-BC01-0447-9062-FE03BF89CB6F}"/>
              </a:ext>
            </a:extLst>
          </p:cNvPr>
          <p:cNvCxnSpPr/>
          <p:nvPr/>
        </p:nvCxnSpPr>
        <p:spPr>
          <a:xfrm flipH="1">
            <a:off x="0" y="6302103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90538F22-6FA8-A84D-A18E-6D7A0F93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7" y="6315489"/>
            <a:ext cx="1399437" cy="47708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30E200D-12B5-4A44-BF28-31158141A3A3}"/>
              </a:ext>
            </a:extLst>
          </p:cNvPr>
          <p:cNvSpPr txBox="1">
            <a:spLocks/>
          </p:cNvSpPr>
          <p:nvPr/>
        </p:nvSpPr>
        <p:spPr>
          <a:xfrm>
            <a:off x="594142" y="540000"/>
            <a:ext cx="9962866" cy="949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1" dirty="0">
                <a:solidFill>
                  <a:srgbClr val="ED1456"/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 </a:t>
            </a:r>
          </a:p>
          <a:p>
            <a:r>
              <a:rPr lang="da-DK" sz="3200" spc="300" dirty="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Odense Talentudvikling</a:t>
            </a:r>
          </a:p>
          <a:p>
            <a:r>
              <a:rPr lang="da-DK" sz="3200" spc="300" dirty="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Tema #3</a:t>
            </a:r>
          </a:p>
        </p:txBody>
      </p:sp>
      <p:sp>
        <p:nvSpPr>
          <p:cNvPr id="7" name="Alternativ proces 7">
            <a:extLst>
              <a:ext uri="{FF2B5EF4-FFF2-40B4-BE49-F238E27FC236}">
                <a16:creationId xmlns:a16="http://schemas.microsoft.com/office/drawing/2014/main" id="{CA6F99D9-14BD-4176-A7E6-1953B604F494}"/>
              </a:ext>
            </a:extLst>
          </p:cNvPr>
          <p:cNvSpPr/>
          <p:nvPr/>
        </p:nvSpPr>
        <p:spPr>
          <a:xfrm>
            <a:off x="2989943" y="1532867"/>
            <a:ext cx="5935626" cy="949325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venir Black" panose="02000503020000020003" pitchFamily="2" charset="0"/>
              </a:rPr>
              <a:t>ET GENSIDIGT FORPLIGTENDE SAMARBEJDE </a:t>
            </a:r>
          </a:p>
        </p:txBody>
      </p:sp>
      <p:sp>
        <p:nvSpPr>
          <p:cNvPr id="11" name="Afrundet rektangulær billedforklaring 8">
            <a:extLst>
              <a:ext uri="{FF2B5EF4-FFF2-40B4-BE49-F238E27FC236}">
                <a16:creationId xmlns:a16="http://schemas.microsoft.com/office/drawing/2014/main" id="{9F9B6C9F-7CFC-4D01-A9DD-FE0B325B109F}"/>
              </a:ext>
            </a:extLst>
          </p:cNvPr>
          <p:cNvSpPr/>
          <p:nvPr/>
        </p:nvSpPr>
        <p:spPr>
          <a:xfrm>
            <a:off x="3018972" y="2569029"/>
            <a:ext cx="5935626" cy="3387184"/>
          </a:xfrm>
          <a:prstGeom prst="wedgeRoundRectCallout">
            <a:avLst>
              <a:gd name="adj1" fmla="val 47754"/>
              <a:gd name="adj2" fmla="val 58215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736A73A-5289-44D8-B0F1-D61FD84316E0}"/>
              </a:ext>
            </a:extLst>
          </p:cNvPr>
          <p:cNvSpPr txBox="1"/>
          <p:nvPr/>
        </p:nvSpPr>
        <p:spPr>
          <a:xfrm>
            <a:off x="3222604" y="2856089"/>
            <a:ext cx="54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Vi står stærkest sammen – på tværs af aktører og interessenter: klubber, foreninger, kommune, skoler, ungdomsuddannelser, fonde, erhvervsliv m.fl.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Vi vil sammen styrke den fælles ambition om en samlet talentprofil i Odense, der bliver attraktiv for andre byer – det gør vi bedst sammen i Odense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Vores individuelle styrker kan vi sætte i spil, så vores fælles indsats løfter sig </a:t>
            </a:r>
          </a:p>
        </p:txBody>
      </p:sp>
    </p:spTree>
    <p:extLst>
      <p:ext uri="{BB962C8B-B14F-4D97-AF65-F5344CB8AC3E}">
        <p14:creationId xmlns:p14="http://schemas.microsoft.com/office/powerpoint/2010/main" val="343501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72" y="104416"/>
            <a:ext cx="3012608" cy="111409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64F2EE3-CF95-4045-A949-57E0415CF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8" y="1072720"/>
            <a:ext cx="10201564" cy="57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4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BD60703-BC01-0447-9062-FE03BF89CB6F}"/>
              </a:ext>
            </a:extLst>
          </p:cNvPr>
          <p:cNvCxnSpPr/>
          <p:nvPr/>
        </p:nvCxnSpPr>
        <p:spPr>
          <a:xfrm flipH="1">
            <a:off x="0" y="6302103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90538F22-6FA8-A84D-A18E-6D7A0F93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7" y="6315489"/>
            <a:ext cx="1399437" cy="47708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D36EA8F-6C37-4E16-9A07-CE06212FF2CA}"/>
              </a:ext>
            </a:extLst>
          </p:cNvPr>
          <p:cNvSpPr txBox="1">
            <a:spLocks/>
          </p:cNvSpPr>
          <p:nvPr/>
        </p:nvSpPr>
        <p:spPr>
          <a:xfrm>
            <a:off x="594142" y="540000"/>
            <a:ext cx="9962866" cy="949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1" dirty="0">
                <a:solidFill>
                  <a:srgbClr val="ED1456"/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 </a:t>
            </a:r>
          </a:p>
          <a:p>
            <a:r>
              <a:rPr lang="da-DK" sz="3200" spc="300" dirty="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Odense Talentudvikling</a:t>
            </a:r>
          </a:p>
          <a:p>
            <a:r>
              <a:rPr lang="da-DK" sz="3200" spc="300" dirty="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Tema #2</a:t>
            </a:r>
          </a:p>
        </p:txBody>
      </p:sp>
      <p:sp>
        <p:nvSpPr>
          <p:cNvPr id="7" name="Alternativ proces 7">
            <a:extLst>
              <a:ext uri="{FF2B5EF4-FFF2-40B4-BE49-F238E27FC236}">
                <a16:creationId xmlns:a16="http://schemas.microsoft.com/office/drawing/2014/main" id="{E0F28E32-B396-4A17-B5A3-8D2B89E41435}"/>
              </a:ext>
            </a:extLst>
          </p:cNvPr>
          <p:cNvSpPr/>
          <p:nvPr/>
        </p:nvSpPr>
        <p:spPr>
          <a:xfrm>
            <a:off x="2989943" y="1532867"/>
            <a:ext cx="5935626" cy="949325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venir Black" panose="02000503020000020003" pitchFamily="2" charset="0"/>
              </a:rPr>
              <a:t>MANGFOLDIGHED AF IDRÆTSGRENE</a:t>
            </a:r>
          </a:p>
        </p:txBody>
      </p:sp>
      <p:sp>
        <p:nvSpPr>
          <p:cNvPr id="11" name="Afrundet rektangulær billedforklaring 8">
            <a:extLst>
              <a:ext uri="{FF2B5EF4-FFF2-40B4-BE49-F238E27FC236}">
                <a16:creationId xmlns:a16="http://schemas.microsoft.com/office/drawing/2014/main" id="{9CF409DA-C701-4E04-943F-B89F0AD69E04}"/>
              </a:ext>
            </a:extLst>
          </p:cNvPr>
          <p:cNvSpPr/>
          <p:nvPr/>
        </p:nvSpPr>
        <p:spPr>
          <a:xfrm>
            <a:off x="3018972" y="2569029"/>
            <a:ext cx="5935626" cy="3387184"/>
          </a:xfrm>
          <a:prstGeom prst="wedgeRoundRectCallout">
            <a:avLst>
              <a:gd name="adj1" fmla="val 47754"/>
              <a:gd name="adj2" fmla="val 5821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3C5418E-CDBA-4C03-ADA2-491C3DBDF701}"/>
              </a:ext>
            </a:extLst>
          </p:cNvPr>
          <p:cNvSpPr txBox="1"/>
          <p:nvPr/>
        </p:nvSpPr>
        <p:spPr>
          <a:xfrm>
            <a:off x="3204316" y="2745647"/>
            <a:ext cx="5437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Vi accepterer og respekterer alle idrætsgrene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Talentarbejdet i Odense bygger på en inkluderende kultur af ligeværd og ligestilling mellem idrætsgrene – og –udøvere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Vi favner og understøtter en diversitet af idrætsgrene og skaber værdifulde miljøer</a:t>
            </a:r>
          </a:p>
          <a:p>
            <a:pPr lvl="0"/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Vores aftale med Team Danmark sigter bredere og ikke kun på de mest populære idrætsgrene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I Odense har vi rammerne, der skal til for at udfolde sig i enhver idrætsgren</a:t>
            </a:r>
          </a:p>
        </p:txBody>
      </p:sp>
    </p:spTree>
    <p:extLst>
      <p:ext uri="{BB962C8B-B14F-4D97-AF65-F5344CB8AC3E}">
        <p14:creationId xmlns:p14="http://schemas.microsoft.com/office/powerpoint/2010/main" val="239995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93" y="-36724"/>
            <a:ext cx="12253993" cy="6896558"/>
          </a:xfrm>
          <a:prstGeom prst="rect">
            <a:avLst/>
          </a:prstGeom>
        </p:spPr>
      </p:pic>
      <p:graphicFrame>
        <p:nvGraphicFramePr>
          <p:cNvPr id="5" name="Pladsholder til indhold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392451"/>
              </p:ext>
            </p:extLst>
          </p:nvPr>
        </p:nvGraphicFramePr>
        <p:xfrm>
          <a:off x="3002586" y="398115"/>
          <a:ext cx="8840351" cy="5911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3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2354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FFFF"/>
                          </a:solidFill>
                        </a:rPr>
                        <a:t>Adfærd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2400" b="1" dirty="0" err="1">
                          <a:solidFill>
                            <a:srgbClr val="FFFFFF"/>
                          </a:solidFill>
                        </a:rPr>
                        <a:t>Træner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rgbClr val="FFFFFF"/>
                          </a:solidFill>
                        </a:rPr>
                        <a:t>lærer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FF"/>
                          </a:solidFill>
                        </a:rPr>
                        <a:t>System </a:t>
                      </a:r>
                      <a:r>
                        <a:rPr lang="en-US" sz="2400" b="1" dirty="0" err="1">
                          <a:solidFill>
                            <a:srgbClr val="FFFFFF"/>
                          </a:solidFill>
                        </a:rPr>
                        <a:t>krav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FFFF"/>
                          </a:solidFill>
                        </a:rPr>
                        <a:t>Kulturel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FF"/>
                          </a:solidFill>
                        </a:rPr>
                        <a:t>ledelse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837">
                <a:tc rowSpan="3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Vi har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kontakt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til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alle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klubber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hvor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vi har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elever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der er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aktive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mhp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at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skabe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sammenhæng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mellem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skole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sport.</a:t>
                      </a: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Faste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mentorsamtaler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Tornbjerg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Balance</a:t>
                      </a: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Anerkender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alle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eliteidrætselevernes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præstationer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viser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fleksibilitet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ved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udfordringer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Faste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kontaktpersoner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klubber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bg1"/>
                          </a:solidFill>
                        </a:rPr>
                        <a:t>Understøtter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</a:rPr>
                        <a:t>lærernes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</a:rPr>
                        <a:t>muligheder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for at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</a:rPr>
                        <a:t>støtte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op om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</a:rPr>
                        <a:t>eliteidrætselverne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Samarbejdsaftaler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med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klubber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, med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tydelige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gensidige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forventninger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Deltager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ved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interne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ekterne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eliteidrætsarrangementer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netværk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eks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. OTU, TD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EG </a:t>
                      </a: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31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Vi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</a:rPr>
                        <a:t>dyrker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</a:rPr>
                        <a:t>fællesskabet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 og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</a:rPr>
                        <a:t>sammenhold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</a:rPr>
                        <a:t>på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</a:rPr>
                        <a:t>tværs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</a:rPr>
                        <a:t>af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</a:rPr>
                        <a:t>idrætter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 og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</a:rPr>
                        <a:t>alm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.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</a:rPr>
                        <a:t>elever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FFFF"/>
                          </a:solidFill>
                        </a:rPr>
                        <a:t>Tornbjerg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 Life</a:t>
                      </a: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735"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73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kstfelt 2"/>
          <p:cNvSpPr txBox="1"/>
          <p:nvPr/>
        </p:nvSpPr>
        <p:spPr>
          <a:xfrm>
            <a:off x="170583" y="398115"/>
            <a:ext cx="248294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Egenskab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lang="da-DK" sz="2000" i="1" dirty="0">
                <a:solidFill>
                  <a:schemeClr val="bg1"/>
                </a:solidFill>
              </a:rPr>
              <a:t>Vi favner og understøtter en diversitet af idrætsgrene og skaber værdifulde miljøer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70156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BD60703-BC01-0447-9062-FE03BF89CB6F}"/>
              </a:ext>
            </a:extLst>
          </p:cNvPr>
          <p:cNvCxnSpPr/>
          <p:nvPr/>
        </p:nvCxnSpPr>
        <p:spPr>
          <a:xfrm flipH="1">
            <a:off x="0" y="6302103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90538F22-6FA8-A84D-A18E-6D7A0F93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7" y="6315489"/>
            <a:ext cx="1399437" cy="47708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30E200D-12B5-4A44-BF28-31158141A3A3}"/>
              </a:ext>
            </a:extLst>
          </p:cNvPr>
          <p:cNvSpPr txBox="1">
            <a:spLocks/>
          </p:cNvSpPr>
          <p:nvPr/>
        </p:nvSpPr>
        <p:spPr>
          <a:xfrm>
            <a:off x="594142" y="540000"/>
            <a:ext cx="9962866" cy="949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1" dirty="0">
                <a:solidFill>
                  <a:srgbClr val="ED1456"/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 </a:t>
            </a:r>
          </a:p>
          <a:p>
            <a:endParaRPr lang="da-DK" sz="3200" spc="300" dirty="0">
              <a:solidFill>
                <a:schemeClr val="bg1">
                  <a:lumMod val="50000"/>
                </a:schemeClr>
              </a:solidFill>
              <a:latin typeface="Neo Sans Std" panose="020B0504030504040204" pitchFamily="34" charset="0"/>
              <a:ea typeface="Neo Sans Std" charset="0"/>
              <a:cs typeface="Calibri" panose="020F0502020204030204" pitchFamily="34" charset="0"/>
            </a:endParaRPr>
          </a:p>
          <a:p>
            <a:r>
              <a:rPr lang="da-DK" sz="3200" spc="300" dirty="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Odense Talentudvikling</a:t>
            </a:r>
          </a:p>
          <a:p>
            <a:r>
              <a:rPr lang="da-DK" sz="2800" spc="300" dirty="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Input og tanker om netværkets indhold i fremtiden</a:t>
            </a:r>
          </a:p>
        </p:txBody>
      </p:sp>
      <p:sp>
        <p:nvSpPr>
          <p:cNvPr id="7" name="Alternativ proces 7">
            <a:extLst>
              <a:ext uri="{FF2B5EF4-FFF2-40B4-BE49-F238E27FC236}">
                <a16:creationId xmlns:a16="http://schemas.microsoft.com/office/drawing/2014/main" id="{CA6F99D9-14BD-4176-A7E6-1953B604F494}"/>
              </a:ext>
            </a:extLst>
          </p:cNvPr>
          <p:cNvSpPr/>
          <p:nvPr/>
        </p:nvSpPr>
        <p:spPr>
          <a:xfrm>
            <a:off x="7890494" y="57914"/>
            <a:ext cx="4301506" cy="827751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venir Black" panose="02000503020000020003" pitchFamily="2" charset="0"/>
              </a:rPr>
              <a:t>ET GENSIDIGT FORPLIGTENDE SAMARBEJDE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736A73A-5289-44D8-B0F1-D61FD84316E0}"/>
              </a:ext>
            </a:extLst>
          </p:cNvPr>
          <p:cNvSpPr txBox="1"/>
          <p:nvPr/>
        </p:nvSpPr>
        <p:spPr>
          <a:xfrm>
            <a:off x="1928270" y="2366217"/>
            <a:ext cx="8573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/>
              <a:t>Vi står et sted hvor der skal samles op på de mange input og tanker fra 21/22 og hvor der nu skal puttes stik 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/>
              <a:t>Understøttelse af arbejdet med mental sundhed og trivsel hos udøverne/eleverne som næsten alle klubber og uddannelser har redegjort for.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/>
              <a:t>Materiale til fælles brug på platformen </a:t>
            </a:r>
            <a:r>
              <a:rPr lang="da-DK" sz="2000" dirty="0">
                <a:hlinkClick r:id="rId4"/>
              </a:rPr>
              <a:t>https://www.odensetalentudvikling.dk/</a:t>
            </a:r>
            <a:endParaRPr lang="da-DK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/>
              <a:t>Udbredelse af arbejdet i Odense Talentudvikling </a:t>
            </a:r>
            <a:r>
              <a:rPr lang="da-DK" sz="2000" dirty="0" err="1"/>
              <a:t>intert</a:t>
            </a:r>
            <a:r>
              <a:rPr lang="da-DK" sz="2000" dirty="0"/>
              <a:t> i klubber og skoler og eksternt.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 err="1"/>
              <a:t>Facilitering</a:t>
            </a:r>
            <a:r>
              <a:rPr lang="da-DK" sz="2000" dirty="0"/>
              <a:t> af netværk med fælles udfordringer.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Eksternt </a:t>
            </a:r>
            <a:r>
              <a:rPr lang="da-DK" sz="2000" dirty="0" err="1"/>
              <a:t>facilitering</a:t>
            </a:r>
            <a:r>
              <a:rPr lang="da-DK" sz="2000" dirty="0"/>
              <a:t> af eksempelvis studerende fra SDU med relevant supervision.   </a:t>
            </a:r>
          </a:p>
        </p:txBody>
      </p:sp>
      <p:sp>
        <p:nvSpPr>
          <p:cNvPr id="8" name="Alternativ proces 7">
            <a:extLst>
              <a:ext uri="{FF2B5EF4-FFF2-40B4-BE49-F238E27FC236}">
                <a16:creationId xmlns:a16="http://schemas.microsoft.com/office/drawing/2014/main" id="{D40F5604-0AF8-5244-98E7-47A1EB16E47A}"/>
              </a:ext>
            </a:extLst>
          </p:cNvPr>
          <p:cNvSpPr/>
          <p:nvPr/>
        </p:nvSpPr>
        <p:spPr>
          <a:xfrm>
            <a:off x="3856541" y="57912"/>
            <a:ext cx="4033953" cy="827753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venir Black" panose="02000503020000020003" pitchFamily="2" charset="0"/>
              </a:rPr>
              <a:t>MANGFOLDIGHED AF IDRÆTSGRENE</a:t>
            </a:r>
          </a:p>
        </p:txBody>
      </p:sp>
      <p:sp>
        <p:nvSpPr>
          <p:cNvPr id="9" name="Alternativ proces 7">
            <a:extLst>
              <a:ext uri="{FF2B5EF4-FFF2-40B4-BE49-F238E27FC236}">
                <a16:creationId xmlns:a16="http://schemas.microsoft.com/office/drawing/2014/main" id="{A7CA85C1-8154-2947-BBA6-C1E4E561BC67}"/>
              </a:ext>
            </a:extLst>
          </p:cNvPr>
          <p:cNvSpPr/>
          <p:nvPr/>
        </p:nvSpPr>
        <p:spPr>
          <a:xfrm>
            <a:off x="0" y="57913"/>
            <a:ext cx="3856541" cy="827753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venir Black" panose="02000503020000020003" pitchFamily="2" charset="0"/>
              </a:rPr>
              <a:t>BÆREDYGTIGE FÆLLESSKABER</a:t>
            </a:r>
          </a:p>
        </p:txBody>
      </p:sp>
    </p:spTree>
    <p:extLst>
      <p:ext uri="{BB962C8B-B14F-4D97-AF65-F5344CB8AC3E}">
        <p14:creationId xmlns:p14="http://schemas.microsoft.com/office/powerpoint/2010/main" val="33419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72" y="187540"/>
            <a:ext cx="3012608" cy="111409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2C56F55-2697-42C0-A2BC-367FD86673AA}"/>
              </a:ext>
            </a:extLst>
          </p:cNvPr>
          <p:cNvSpPr txBox="1"/>
          <p:nvPr/>
        </p:nvSpPr>
        <p:spPr>
          <a:xfrm>
            <a:off x="914400" y="841248"/>
            <a:ext cx="6051978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latin typeface="Calibri" panose="020F0502020204030204" pitchFamily="34" charset="0"/>
                <a:ea typeface="Calibri" panose="020F0502020204030204" pitchFamily="34" charset="0"/>
              </a:rPr>
              <a:t>Velkommen / sandwich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OTU o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psamling / værktøjskassen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tatus på indkomne ansøgninger til praktikant fra SDU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Formidling af de gode hi</a:t>
            </a: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storier i OTU – BKF Kommunikation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tatus på Kursuspuljen – SIKO</a:t>
            </a:r>
          </a:p>
          <a:p>
            <a:pPr lvl="1" fontAlgn="ctr">
              <a:buSzPts val="1000"/>
              <a:tabLst>
                <a:tab pos="914400" algn="l"/>
              </a:tabLst>
            </a:pPr>
            <a:endParaRPr lang="da-DK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Opsamling på </a:t>
            </a:r>
            <a:r>
              <a:rPr lang="da-DK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OTUs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kerneværdier</a:t>
            </a: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 / -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fortælling</a:t>
            </a:r>
          </a:p>
          <a:p>
            <a:pPr lvl="1" fontAlgn="ctr">
              <a:buSzPts val="1000"/>
              <a:tabLst>
                <a:tab pos="9144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‘K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erneværdier som kulturel drivkraft’ – Kristoffer Henriksen, SDU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Eksempel på arbejdet ud fra værdier – Tornbjerg Gymnasium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Introduktion til arbejdsspørgsmål I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‘Værdier, virkelighed og dilemmaer’ - Odense Q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Introduktion til arbejdsspørgsmål del II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Brug for hjælp til det videre arbejde – Odense Kommune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Input og tanker om netværkets indhold i fremtiden? Pulsmåling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Afslutning - næste netværksmøde (efterår 2022) 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59711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dsholder til indhold 12">
            <a:extLst>
              <a:ext uri="{FF2B5EF4-FFF2-40B4-BE49-F238E27FC236}">
                <a16:creationId xmlns:a16="http://schemas.microsoft.com/office/drawing/2014/main" id="{DF772014-A902-42F2-8CC7-13EE56885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69984"/>
              </p:ext>
            </p:extLst>
          </p:nvPr>
        </p:nvGraphicFramePr>
        <p:xfrm>
          <a:off x="3208779" y="970476"/>
          <a:ext cx="6221690" cy="539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FE94C1DA-8BCA-4305-BF1F-857A2B404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3523" y="0"/>
            <a:ext cx="3012608" cy="111409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82558" y="1327655"/>
            <a:ext cx="365791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Uddannelser:</a:t>
            </a:r>
          </a:p>
          <a:p>
            <a:r>
              <a:rPr lang="da-DK" b="1" dirty="0"/>
              <a:t>Grundskoler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Provstegårdskolen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Hjalleseskolen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Sports Academy Denmark</a:t>
            </a:r>
          </a:p>
          <a:p>
            <a:endParaRPr lang="da-DK" dirty="0"/>
          </a:p>
          <a:p>
            <a:r>
              <a:rPr lang="da-DK" b="1" dirty="0"/>
              <a:t>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Fyns HF (HF)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Kold Tekniske Gymnasium (HTX)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Tietgen Handelsgymnasium (HHX)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Tornbjerg Gymnasium (STX)</a:t>
            </a:r>
          </a:p>
          <a:p>
            <a:endParaRPr lang="da-DK" dirty="0"/>
          </a:p>
          <a:p>
            <a:r>
              <a:rPr lang="da-DK" b="1" dirty="0"/>
              <a:t>Videregående 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UCL Elitesport, UCL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Syddansk Elite, SDU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SDU 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9230388" y="1126886"/>
            <a:ext cx="222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Klubber:</a:t>
            </a:r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46936"/>
              </p:ext>
            </p:extLst>
          </p:nvPr>
        </p:nvGraphicFramePr>
        <p:xfrm>
          <a:off x="9233523" y="1480830"/>
          <a:ext cx="3012608" cy="5552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608">
                  <a:extLst>
                    <a:ext uri="{9D8B030D-6E8A-4147-A177-3AD203B41FA5}">
                      <a16:colId xmlns:a16="http://schemas.microsoft.com/office/drawing/2014/main" val="1411168152"/>
                    </a:ext>
                  </a:extLst>
                </a:gridCol>
              </a:tblGrid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Cykling Odense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69215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DHV Volley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53169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Fortuna Odense Volley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5326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Fyns Tennis Union (kraftcenter)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8007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H2Odense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48167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Marienlyst Volley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365371"/>
                  </a:ext>
                </a:extLst>
              </a:tr>
              <a:tr h="3352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Næsby Boldklub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Næsby BK / Dalum IF (pige)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4867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4955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OB Bordtennis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996186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Atletik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3007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Badminton Klub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8252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Beachvolley Klub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47829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OIK / Odense Bulldogs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404484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Håndbold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2563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Håndbold Akademi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492735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Q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87539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Roklub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12380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Skøjteklub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20552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</a:t>
                      </a:r>
                      <a:r>
                        <a:rPr lang="da-DK" sz="1200" dirty="0" err="1">
                          <a:solidFill>
                            <a:schemeClr val="tx1"/>
                          </a:solidFill>
                          <a:effectLst/>
                        </a:rPr>
                        <a:t>Triathlon</a:t>
                      </a: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 Klub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75118"/>
                  </a:ext>
                </a:extLst>
              </a:tr>
              <a:tr h="6780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OGF </a:t>
                      </a:r>
                      <a:r>
                        <a:rPr lang="da-DK" sz="1200" dirty="0" err="1">
                          <a:solidFill>
                            <a:schemeClr val="tx1"/>
                          </a:solidFill>
                          <a:effectLst/>
                        </a:rPr>
                        <a:t>Powertumbling</a:t>
                      </a: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/trampolin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Q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Taekwondo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Squash Club / Kraftcenter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031371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530521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699995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850536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705066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E441D4FD-2C38-4876-9ABD-E4D61F3B534C}"/>
              </a:ext>
            </a:extLst>
          </p:cNvPr>
          <p:cNvSpPr txBox="1"/>
          <p:nvPr/>
        </p:nvSpPr>
        <p:spPr>
          <a:xfrm>
            <a:off x="3791744" y="332656"/>
            <a:ext cx="394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 Kommune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EE35110-9C15-48EA-80B0-4FE956B5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80FB61E-855A-47A4-AC98-2BEB44975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95E65A6-C1B8-4B39-A663-EF287373D4E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</p:spTree>
    <p:extLst>
      <p:ext uri="{BB962C8B-B14F-4D97-AF65-F5344CB8AC3E}">
        <p14:creationId xmlns:p14="http://schemas.microsoft.com/office/powerpoint/2010/main" val="355070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51932DF-9D5B-4BA3-81BB-BDE73E34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37" y="1403390"/>
            <a:ext cx="9363680" cy="526707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1BAD303-BD43-40E8-800F-5A21594F9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F0D551F-4D6B-447A-964B-8065B87C6089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5CADF8B-DC62-4FE9-830B-59547186CE23}"/>
              </a:ext>
            </a:extLst>
          </p:cNvPr>
          <p:cNvSpPr txBox="1"/>
          <p:nvPr/>
        </p:nvSpPr>
        <p:spPr>
          <a:xfrm>
            <a:off x="3791744" y="332656"/>
            <a:ext cx="394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 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627B560-B7D9-436A-87AE-495A5BCEB4D6}"/>
              </a:ext>
            </a:extLst>
          </p:cNvPr>
          <p:cNvSpPr txBox="1"/>
          <p:nvPr/>
        </p:nvSpPr>
        <p:spPr>
          <a:xfrm>
            <a:off x="4811880" y="1505059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i="1" dirty="0"/>
              <a:t>www.odensetalentudvikling.dk</a:t>
            </a:r>
          </a:p>
        </p:txBody>
      </p:sp>
    </p:spTree>
    <p:extLst>
      <p:ext uri="{BB962C8B-B14F-4D97-AF65-F5344CB8AC3E}">
        <p14:creationId xmlns:p14="http://schemas.microsoft.com/office/powerpoint/2010/main" val="157307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72" y="187540"/>
            <a:ext cx="3012608" cy="111409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2C56F55-2697-42C0-A2BC-367FD86673AA}"/>
              </a:ext>
            </a:extLst>
          </p:cNvPr>
          <p:cNvSpPr txBox="1"/>
          <p:nvPr/>
        </p:nvSpPr>
        <p:spPr>
          <a:xfrm>
            <a:off x="914400" y="841248"/>
            <a:ext cx="6051978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latin typeface="Calibri" panose="020F0502020204030204" pitchFamily="34" charset="0"/>
                <a:ea typeface="Calibri" panose="020F0502020204030204" pitchFamily="34" charset="0"/>
              </a:rPr>
              <a:t>Velkommen / sandwich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OTU o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psamling / værktøjskassen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tatus på indkomne ansøgninger til praktikant fra SDU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Formidling af de gode hi</a:t>
            </a: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storier i OTU – BKF Kommunikation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tatus på Kursuspuljen – SIKO</a:t>
            </a:r>
          </a:p>
          <a:p>
            <a:pPr lvl="1" fontAlgn="ctr">
              <a:buSzPts val="1000"/>
              <a:tabLst>
                <a:tab pos="914400" algn="l"/>
              </a:tabLst>
            </a:pPr>
            <a:endParaRPr lang="da-DK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Opsamling på </a:t>
            </a:r>
            <a:r>
              <a:rPr lang="da-DK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OTUs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kerneværdier</a:t>
            </a: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 / -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fortælling</a:t>
            </a:r>
          </a:p>
          <a:p>
            <a:pPr lvl="1" fontAlgn="ctr">
              <a:buSzPts val="1000"/>
              <a:tabLst>
                <a:tab pos="9144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‘K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erneværdier som kulturel drivkraft’ – Kristoffer Henriksen, SDU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Eksempel på arbejdet ud fra værdier – Tornbjerg Gymnasium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Introduktion til arbejdsspørgsmål I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‘Værdier, virkelighed og dilemmaer’ - Odense Q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Introduktion til arbejdsspørgsmål del II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Brug for hjælp til det videre arbejde – Odense Kommune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Input og tanker om netværkets indhold i fremtiden? Pulsmåling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Afslutning - næste netværksmøde (efterår 2022) 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36217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72" y="187540"/>
            <a:ext cx="3012608" cy="111409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2C56F55-2697-42C0-A2BC-367FD86673AA}"/>
              </a:ext>
            </a:extLst>
          </p:cNvPr>
          <p:cNvSpPr txBox="1"/>
          <p:nvPr/>
        </p:nvSpPr>
        <p:spPr>
          <a:xfrm>
            <a:off x="914400" y="841248"/>
            <a:ext cx="47909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>
              <a:buSzPts val="1000"/>
              <a:tabLst>
                <a:tab pos="457200" algn="l"/>
              </a:tabLst>
            </a:pPr>
            <a:r>
              <a:rPr lang="da-DK" sz="1600" b="1" i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OTU o</a:t>
            </a:r>
            <a:r>
              <a:rPr lang="da-DK" sz="16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psamling / værktøjskassen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fontAlgn="ctr">
              <a:buSzPts val="1000"/>
              <a:tabLst>
                <a:tab pos="457200" algn="l"/>
              </a:tabLst>
            </a:pP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tatus på indkomne ansøgninger til praktikant fra SDU</a:t>
            </a:r>
            <a:endParaRPr lang="da-DK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sz="16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DCC61D6-AA7D-48AF-9A45-19B2DF09D3C1}"/>
              </a:ext>
            </a:extLst>
          </p:cNvPr>
          <p:cNvSpPr txBox="1"/>
          <p:nvPr/>
        </p:nvSpPr>
        <p:spPr>
          <a:xfrm>
            <a:off x="1380744" y="1673352"/>
            <a:ext cx="442294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Tornbjerg Gymnasium / Tornbjerg Elite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Informationsgap</a:t>
            </a:r>
            <a:r>
              <a:rPr lang="da-DK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Odense Talentudvikling.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Kontaktperson Tornbjerg Elite</a:t>
            </a: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Marie Schmidt, Eliteidrætskoordinator,</a:t>
            </a:r>
            <a:r>
              <a:rPr lang="da-DK" sz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z="1200" u="sng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sc@tornbjerg-gym.dk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Morten Hansen, Eliteidrætskoordinator, </a:t>
            </a:r>
            <a:r>
              <a:rPr lang="da-DK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mha@tornbjerg-gym.dk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a-D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Syddansk Elite, SDU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Øget synlighed af Syddansk Elite, SDU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Kontaktperson Syddansk Elite, SDU</a:t>
            </a: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Emilie Levinsen, Eliterådgiver, </a:t>
            </a:r>
            <a:r>
              <a:rPr lang="da-DK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levinsen@sdu.dk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a-D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Odense Ishockey Klub, OIK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Udvikling OIK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Inspiration til den fysiske træning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Overordnet inspiration til og udvikling af træningsmiljøet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Kontaktperson OIK</a:t>
            </a: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Anders Holst, Ungdomskonsulent, </a:t>
            </a:r>
            <a:r>
              <a:rPr lang="da-DK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ah@oik.dk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a-D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Odense Elite College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Analyse af Odense Elite Colleges nuværende </a:t>
            </a:r>
            <a:r>
              <a:rPr lang="da-DK" sz="12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dual</a:t>
            </a:r>
            <a:r>
              <a:rPr lang="da-DK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z="12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career</a:t>
            </a:r>
            <a:r>
              <a:rPr lang="da-DK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miljø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Kontaktperson Odense Elite College</a:t>
            </a:r>
          </a:p>
          <a:p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Jesper Sandberg, Collegeleder, </a:t>
            </a:r>
            <a:r>
              <a:rPr lang="da-DK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s@odenseelitecollege.dk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7331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72" y="187540"/>
            <a:ext cx="3012608" cy="111409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2C56F55-2697-42C0-A2BC-367FD86673AA}"/>
              </a:ext>
            </a:extLst>
          </p:cNvPr>
          <p:cNvSpPr txBox="1"/>
          <p:nvPr/>
        </p:nvSpPr>
        <p:spPr>
          <a:xfrm>
            <a:off x="914400" y="841248"/>
            <a:ext cx="45204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fontAlgn="ctr">
              <a:buSzPts val="1000"/>
              <a:tabLst>
                <a:tab pos="914400" algn="l"/>
              </a:tabLst>
            </a:pPr>
            <a:r>
              <a:rPr lang="da-DK" sz="1600" b="1" i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OTU o</a:t>
            </a:r>
            <a:r>
              <a:rPr lang="da-DK" sz="16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psamling / værktøjskassen</a:t>
            </a:r>
            <a:endParaRPr lang="da-DK" sz="1600" i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fontAlgn="ctr">
              <a:buSzPts val="1000"/>
              <a:tabLst>
                <a:tab pos="914400" algn="l"/>
              </a:tabLst>
            </a:pPr>
            <a:endParaRPr lang="da-DK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 fontAlgn="ctr">
              <a:buSzPts val="1000"/>
              <a:tabLst>
                <a:tab pos="9144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Formidling af de gode hi</a:t>
            </a: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storier i OTU</a:t>
            </a:r>
          </a:p>
          <a:p>
            <a:pPr lvl="1" fontAlgn="ctr">
              <a:buSzPts val="1000"/>
              <a:tabLst>
                <a:tab pos="914400" algn="l"/>
              </a:tabLst>
            </a:pPr>
            <a:endParaRPr lang="da-DK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 fontAlgn="ctr">
              <a:buSzPts val="1000"/>
              <a:tabLst>
                <a:tab pos="914400" algn="l"/>
              </a:tabLst>
            </a:pP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Magnus Ørum Harkjær, BKF - Kommunikation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94794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72" y="187540"/>
            <a:ext cx="3012608" cy="111409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2C56F55-2697-42C0-A2BC-367FD86673AA}"/>
              </a:ext>
            </a:extLst>
          </p:cNvPr>
          <p:cNvSpPr txBox="1"/>
          <p:nvPr/>
        </p:nvSpPr>
        <p:spPr>
          <a:xfrm>
            <a:off x="914400" y="841248"/>
            <a:ext cx="34376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fontAlgn="ctr">
              <a:buSzPts val="1000"/>
              <a:tabLst>
                <a:tab pos="914400" algn="l"/>
              </a:tabLst>
            </a:pPr>
            <a:r>
              <a:rPr lang="da-DK" sz="1600" b="1" i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OTU o</a:t>
            </a:r>
            <a:r>
              <a:rPr lang="da-DK" sz="16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psamling / værktøjskassen</a:t>
            </a:r>
            <a:endParaRPr lang="da-DK" sz="1600" i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fontAlgn="ctr">
              <a:buSzPts val="1000"/>
              <a:tabLst>
                <a:tab pos="914400" algn="l"/>
              </a:tabLst>
            </a:pPr>
            <a:endParaRPr lang="da-DK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 fontAlgn="ctr">
              <a:buSzPts val="1000"/>
              <a:tabLst>
                <a:tab pos="914400" algn="l"/>
              </a:tabLst>
            </a:pP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Status på Kursuspuljen - SIKO</a:t>
            </a:r>
            <a:endParaRPr lang="da-DK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 fontAlgn="ctr">
              <a:buSzPts val="1000"/>
              <a:tabLst>
                <a:tab pos="914400" algn="l"/>
              </a:tabLst>
            </a:pPr>
            <a:endParaRPr lang="da-DK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 fontAlgn="ctr">
              <a:buSzPts val="1000"/>
              <a:tabLst>
                <a:tab pos="914400" algn="l"/>
              </a:tabLst>
            </a:pPr>
            <a:r>
              <a:rPr lang="da-DK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Preben Rasmussen - SIKO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sz="16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83362A5-A704-4255-B870-14F7F0DB7B09}"/>
              </a:ext>
            </a:extLst>
          </p:cNvPr>
          <p:cNvSpPr txBox="1"/>
          <p:nvPr/>
        </p:nvSpPr>
        <p:spPr>
          <a:xfrm>
            <a:off x="1305314" y="2844224"/>
            <a:ext cx="62489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>
              <a:buSzPts val="1000"/>
              <a:tabLst>
                <a:tab pos="457200" algn="l"/>
              </a:tabLst>
            </a:pPr>
            <a:r>
              <a:rPr lang="da-DK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Ansøgningsfrist onsdag den 1. juni 2022 (…..og 1. oktober 2022)</a:t>
            </a:r>
          </a:p>
          <a:p>
            <a:pPr lvl="0" fontAlgn="ctr">
              <a:buSzPts val="1000"/>
              <a:tabLst>
                <a:tab pos="457200" algn="l"/>
              </a:tabLst>
            </a:pPr>
            <a:endParaRPr lang="da-DK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 fontAlgn="ctr">
              <a:buSzPts val="1000"/>
              <a:tabLst>
                <a:tab pos="457200" algn="l"/>
              </a:tabLst>
            </a:pPr>
            <a:r>
              <a:rPr lang="da-DK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http://www.siko.dk/sikos-kursuspulje/</a:t>
            </a: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28557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87C4E65-F6FE-A845-B7DD-B3FDC1EBD012}"/>
              </a:ext>
            </a:extLst>
          </p:cNvPr>
          <p:cNvSpPr txBox="1">
            <a:spLocks/>
          </p:cNvSpPr>
          <p:nvPr/>
        </p:nvSpPr>
        <p:spPr>
          <a:xfrm>
            <a:off x="1567841" y="2657747"/>
            <a:ext cx="9056318" cy="15425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600" b="1" i="1" dirty="0">
                <a:latin typeface="Avenir Black" panose="02000503020000020003" pitchFamily="2" charset="0"/>
              </a:rPr>
              <a:t>Odense Talentudvikling forener optimal træning og trivsel, med fokus på at børn og unge kan udvikle sig menneskeligt og sportsligt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F6B4BC0-69E6-5E44-AD3E-736294A60F7C}"/>
              </a:ext>
            </a:extLst>
          </p:cNvPr>
          <p:cNvSpPr txBox="1">
            <a:spLocks/>
          </p:cNvSpPr>
          <p:nvPr/>
        </p:nvSpPr>
        <p:spPr>
          <a:xfrm>
            <a:off x="408116" y="754906"/>
            <a:ext cx="11260313" cy="949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1" dirty="0">
                <a:solidFill>
                  <a:srgbClr val="ED1456"/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 </a:t>
            </a:r>
          </a:p>
          <a:p>
            <a:r>
              <a:rPr lang="da-DK" sz="3200" spc="300" dirty="0">
                <a:solidFill>
                  <a:schemeClr val="bg1">
                    <a:lumMod val="50000"/>
                  </a:schemeClr>
                </a:solidFill>
                <a:latin typeface="Neo Sans Std" panose="020B0504030504040204" pitchFamily="34" charset="0"/>
                <a:ea typeface="Neo Sans Std" charset="0"/>
                <a:cs typeface="Calibri" panose="020F0502020204030204" pitchFamily="34" charset="0"/>
              </a:rPr>
              <a:t>Odense Talentudviklings formål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BD60703-BC01-0447-9062-FE03BF89CB6F}"/>
              </a:ext>
            </a:extLst>
          </p:cNvPr>
          <p:cNvCxnSpPr/>
          <p:nvPr/>
        </p:nvCxnSpPr>
        <p:spPr>
          <a:xfrm flipH="1">
            <a:off x="0" y="6302103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90538F22-6FA8-A84D-A18E-6D7A0F93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7" y="6315489"/>
            <a:ext cx="1399437" cy="47708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FA4006C-8C47-4867-BB30-94966D3F8509}"/>
              </a:ext>
            </a:extLst>
          </p:cNvPr>
          <p:cNvSpPr txBox="1"/>
          <p:nvPr/>
        </p:nvSpPr>
        <p:spPr>
          <a:xfrm>
            <a:off x="575982" y="241155"/>
            <a:ext cx="6100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ctr">
              <a:buSzPts val="1000"/>
              <a:tabLst>
                <a:tab pos="457200" algn="l"/>
              </a:tabLst>
            </a:pP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Opsamling på </a:t>
            </a:r>
            <a:r>
              <a:rPr lang="da-DK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OTUs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kerneværdier</a:t>
            </a:r>
            <a:r>
              <a:rPr lang="da-DK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 / -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fortælling</a:t>
            </a:r>
          </a:p>
        </p:txBody>
      </p:sp>
    </p:spTree>
    <p:extLst>
      <p:ext uri="{BB962C8B-B14F-4D97-AF65-F5344CB8AC3E}">
        <p14:creationId xmlns:p14="http://schemas.microsoft.com/office/powerpoint/2010/main" val="234956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07734647-3ba2-4296-ac77-2a68d947a6f8" xsi:nil="true"/>
    <DefaultSectionNames xmlns="07734647-3ba2-4296-ac77-2a68d947a6f8" xsi:nil="true"/>
    <CultureName xmlns="07734647-3ba2-4296-ac77-2a68d947a6f8" xsi:nil="true"/>
    <Students xmlns="07734647-3ba2-4296-ac77-2a68d947a6f8">
      <UserInfo>
        <DisplayName/>
        <AccountId xsi:nil="true"/>
        <AccountType/>
      </UserInfo>
    </Students>
    <FolderType xmlns="07734647-3ba2-4296-ac77-2a68d947a6f8" xsi:nil="true"/>
    <Owner xmlns="07734647-3ba2-4296-ac77-2a68d947a6f8">
      <UserInfo>
        <DisplayName/>
        <AccountId xsi:nil="true"/>
        <AccountType/>
      </UserInfo>
    </Owner>
    <NotebookType xmlns="07734647-3ba2-4296-ac77-2a68d947a6f8" xsi:nil="true"/>
    <Student_Groups xmlns="07734647-3ba2-4296-ac77-2a68d947a6f8">
      <UserInfo>
        <DisplayName/>
        <AccountId xsi:nil="true"/>
        <AccountType/>
      </UserInfo>
    </Student_Groups>
    <AppVersion xmlns="07734647-3ba2-4296-ac77-2a68d947a6f8" xsi:nil="true"/>
    <Self_Registration_Enabled xmlns="07734647-3ba2-4296-ac77-2a68d947a6f8" xsi:nil="true"/>
    <Has_Teacher_Only_SectionGroup xmlns="07734647-3ba2-4296-ac77-2a68d947a6f8" xsi:nil="true"/>
    <Invited_Teachers xmlns="07734647-3ba2-4296-ac77-2a68d947a6f8" xsi:nil="true"/>
    <Is_Collaboration_Space_Locked xmlns="07734647-3ba2-4296-ac77-2a68d947a6f8" xsi:nil="true"/>
    <Teachers xmlns="07734647-3ba2-4296-ac77-2a68d947a6f8">
      <UserInfo>
        <DisplayName/>
        <AccountId xsi:nil="true"/>
        <AccountType/>
      </UserInfo>
    </Teach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AB99DD6577D4796445EC7E486CBB4" ma:contentTypeVersion="26" ma:contentTypeDescription="Create a new document." ma:contentTypeScope="" ma:versionID="76424923744acc5691cd940674ba240f">
  <xsd:schema xmlns:xsd="http://www.w3.org/2001/XMLSchema" xmlns:xs="http://www.w3.org/2001/XMLSchema" xmlns:p="http://schemas.microsoft.com/office/2006/metadata/properties" xmlns:ns3="83dde2ba-49ce-4870-8668-f6c483304db0" xmlns:ns4="07734647-3ba2-4296-ac77-2a68d947a6f8" targetNamespace="http://schemas.microsoft.com/office/2006/metadata/properties" ma:root="true" ma:fieldsID="c04dda77d346b6dcc371217624875cda" ns3:_="" ns4:_="">
    <xsd:import namespace="83dde2ba-49ce-4870-8668-f6c483304db0"/>
    <xsd:import namespace="07734647-3ba2-4296-ac77-2a68d947a6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de2ba-49ce-4870-8668-f6c483304d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34647-3ba2-4296-ac77-2a68d947a6f8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721056-CE5C-4F99-A25A-FDCE51D0C9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733ED4-9D9E-4DA5-A2FA-87C26DA19FC3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83dde2ba-49ce-4870-8668-f6c483304db0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07734647-3ba2-4296-ac77-2a68d947a6f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CF905E-2E72-4753-A172-14B7EE4D1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de2ba-49ce-4870-8668-f6c483304db0"/>
    <ds:schemaRef ds:uri="07734647-3ba2-4296-ac77-2a68d947a6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1220</Words>
  <Application>Microsoft Office PowerPoint</Application>
  <PresentationFormat>Widescreen</PresentationFormat>
  <Paragraphs>272</Paragraphs>
  <Slides>17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4" baseType="lpstr">
      <vt:lpstr>Arial</vt:lpstr>
      <vt:lpstr>Avenir Black</vt:lpstr>
      <vt:lpstr>Calibri</vt:lpstr>
      <vt:lpstr>Calibri Light</vt:lpstr>
      <vt:lpstr>Neo Sans Std</vt:lpstr>
      <vt:lpstr>Symbol</vt:lpstr>
      <vt:lpstr>Office-tema</vt:lpstr>
      <vt:lpstr> </vt:lpstr>
      <vt:lpstr> </vt:lpstr>
      <vt:lpstr> </vt:lpstr>
      <vt:lpstr> </vt:lpstr>
      <vt:lpstr> </vt:lpstr>
      <vt:lpstr> </vt:lpstr>
      <vt:lpstr> </vt:lpstr>
      <vt:lpstr>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Morten Tykgaard Hansen</dc:creator>
  <cp:lastModifiedBy>Michael Johansen</cp:lastModifiedBy>
  <cp:revision>36</cp:revision>
  <cp:lastPrinted>2022-01-31T08:26:42Z</cp:lastPrinted>
  <dcterms:created xsi:type="dcterms:W3CDTF">2021-09-20T09:49:55Z</dcterms:created>
  <dcterms:modified xsi:type="dcterms:W3CDTF">2022-05-30T15:51:53Z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0x0101002F9AB99DD6577D4796445EC7E486CBB4</vt:lpwstr>
  </property>
</Properties>
</file>