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1" r:id="rId2"/>
    <p:sldId id="280" r:id="rId3"/>
    <p:sldId id="271" r:id="rId4"/>
    <p:sldId id="276" r:id="rId5"/>
    <p:sldId id="279" r:id="rId6"/>
    <p:sldId id="282" r:id="rId7"/>
    <p:sldId id="259" r:id="rId8"/>
    <p:sldId id="260" r:id="rId9"/>
    <p:sldId id="257" r:id="rId10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287ABE"/>
    <a:srgbClr val="0099FF"/>
    <a:srgbClr val="283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75E676-AFF2-4E1B-A79A-5DE065C1D6DD}" v="324" dt="2024-09-24T06:30:24.7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SIKO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Erhvervsliv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Uddannelser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Forskning, SDU, IOB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Forældre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pPr>
            <a:spcAft>
              <a:spcPts val="0"/>
            </a:spcAft>
          </a:pPr>
          <a:endParaRPr lang="da-DK" dirty="0">
            <a:solidFill>
              <a:schemeClr val="bg1"/>
            </a:solidFill>
          </a:endParaRPr>
        </a:p>
        <a:p>
          <a:pPr>
            <a:spcAft>
              <a:spcPts val="0"/>
            </a:spcAft>
          </a:pPr>
          <a:r>
            <a:rPr lang="da-DK" dirty="0">
              <a:solidFill>
                <a:schemeClr val="bg1"/>
              </a:solidFill>
            </a:rPr>
            <a:t>Klubber og foreninger i Odense</a:t>
          </a:r>
        </a:p>
        <a:p>
          <a:pPr>
            <a:spcAft>
              <a:spcPct val="35000"/>
            </a:spcAft>
          </a:pPr>
          <a:endParaRPr lang="da-DK" dirty="0">
            <a:solidFill>
              <a:schemeClr val="bg1"/>
            </a:solidFill>
          </a:endParaRP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D9E8BBDA-D365-4E20-8BAF-01A4BE0792D2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Team</a:t>
          </a:r>
        </a:p>
        <a:p>
          <a:r>
            <a:rPr lang="da-DK" dirty="0">
              <a:solidFill>
                <a:schemeClr val="bg1"/>
              </a:solidFill>
            </a:rPr>
            <a:t>Danmark</a:t>
          </a:r>
        </a:p>
      </dgm:t>
    </dgm:pt>
    <dgm:pt modelId="{499C5567-4629-47FC-A18D-1DC0AAE38B7E}" type="parTrans" cxnId="{48B73AFD-E00B-47E4-9D57-7CB8ACFEDC28}">
      <dgm:prSet/>
      <dgm:spPr/>
      <dgm:t>
        <a:bodyPr/>
        <a:lstStyle/>
        <a:p>
          <a:endParaRPr lang="da-DK"/>
        </a:p>
      </dgm:t>
    </dgm:pt>
    <dgm:pt modelId="{3C1E713B-AEA3-447C-BF02-9BA5FED80392}" type="sibTrans" cxnId="{48B73AFD-E00B-47E4-9D57-7CB8ACFEDC28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10"/>
      <dgm:spPr/>
    </dgm:pt>
    <dgm:pt modelId="{20D4DFBB-C990-4674-A19B-518D0AFA9635}" type="pres">
      <dgm:prSet presAssocID="{443D0016-586E-4B18-BAE8-59C8EC494AE7}" presName="node" presStyleLbl="vennNode1" presStyleIdx="1" presStyleCnt="10">
        <dgm:presLayoutVars>
          <dgm:bulletEnabled val="1"/>
        </dgm:presLayoutVars>
      </dgm:prSet>
      <dgm:spPr/>
    </dgm:pt>
    <dgm:pt modelId="{DCDD21D0-16CA-4B3D-A98F-4B06346A1AE1}" type="pres">
      <dgm:prSet presAssocID="{D9E8BBDA-D365-4E20-8BAF-01A4BE0792D2}" presName="node" presStyleLbl="vennNode1" presStyleIdx="2" presStyleCnt="10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3" presStyleCnt="10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4" presStyleCnt="10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5" presStyleCnt="10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6" presStyleCnt="10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7" presStyleCnt="10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8" presStyleCnt="10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7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3150FC42-8AA3-4F73-893A-27058BEC1AC0}" type="presOf" srcId="{D9E8BBDA-D365-4E20-8BAF-01A4BE0792D2}" destId="{DCDD21D0-16CA-4B3D-A98F-4B06346A1AE1}" srcOrd="0" destOrd="0" presId="urn:microsoft.com/office/officeart/2005/8/layout/radial3"/>
    <dgm:cxn modelId="{0246D34B-3F38-48CA-B365-D6DD1DAFCF13}" srcId="{DD950D4B-4468-4DD5-B921-C56966FA0E57}" destId="{2C899FDC-D01E-4E36-8053-B96A58F3EB55}" srcOrd="8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5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4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3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6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2" destOrd="0" parTransId="{97F37510-A7D1-489A-9EDE-A20FAECAF45C}" sibTransId="{BA28EA52-E2D1-49A3-8A24-9B0C41FB813A}"/>
    <dgm:cxn modelId="{48B73AFD-E00B-47E4-9D57-7CB8ACFEDC28}" srcId="{DD950D4B-4468-4DD5-B921-C56966FA0E57}" destId="{D9E8BBDA-D365-4E20-8BAF-01A4BE0792D2}" srcOrd="1" destOrd="0" parTransId="{499C5567-4629-47FC-A18D-1DC0AAE38B7E}" sibTransId="{3C1E713B-AEA3-447C-BF02-9BA5FED80392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387C20E0-30F7-4070-9D09-0BD23881D7E5}" type="presParOf" srcId="{7C469C83-2BFB-4C02-AFA7-F96DB588EC43}" destId="{DCDD21D0-16CA-4B3D-A98F-4B06346A1AE1}" srcOrd="2" destOrd="0" presId="urn:microsoft.com/office/officeart/2005/8/layout/radial3"/>
    <dgm:cxn modelId="{040752FA-C44A-486C-AFE2-23A5D6387D1A}" type="presParOf" srcId="{7C469C83-2BFB-4C02-AFA7-F96DB588EC43}" destId="{D8CA7B7E-EF41-47F9-A522-9E5EE0964F37}" srcOrd="3" destOrd="0" presId="urn:microsoft.com/office/officeart/2005/8/layout/radial3"/>
    <dgm:cxn modelId="{CB89067B-D727-4DC2-A79A-EB4F33E78A92}" type="presParOf" srcId="{7C469C83-2BFB-4C02-AFA7-F96DB588EC43}" destId="{6372B354-D3D4-4CFA-9DDA-FF3E505D9326}" srcOrd="4" destOrd="0" presId="urn:microsoft.com/office/officeart/2005/8/layout/radial3"/>
    <dgm:cxn modelId="{AA6EC7C2-3548-4674-B19E-81A2FDF549AF}" type="presParOf" srcId="{7C469C83-2BFB-4C02-AFA7-F96DB588EC43}" destId="{22578C22-08F1-4B36-96D8-5C0BA28D6AD7}" srcOrd="5" destOrd="0" presId="urn:microsoft.com/office/officeart/2005/8/layout/radial3"/>
    <dgm:cxn modelId="{E1DD1AFB-F387-4725-9167-C4E86422C115}" type="presParOf" srcId="{7C469C83-2BFB-4C02-AFA7-F96DB588EC43}" destId="{EAEE9D81-ED24-4C57-B72A-79F53EE5B2F6}" srcOrd="6" destOrd="0" presId="urn:microsoft.com/office/officeart/2005/8/layout/radial3"/>
    <dgm:cxn modelId="{2E58CA71-7668-4AC2-84FC-76C94BD30F31}" type="presParOf" srcId="{7C469C83-2BFB-4C02-AFA7-F96DB588EC43}" destId="{C89E2F9A-5047-45C1-BE34-B956C0B20719}" srcOrd="7" destOrd="0" presId="urn:microsoft.com/office/officeart/2005/8/layout/radial3"/>
    <dgm:cxn modelId="{8D528258-DBF3-44B3-9C3C-AE0074EC2EA9}" type="presParOf" srcId="{7C469C83-2BFB-4C02-AFA7-F96DB588EC43}" destId="{8550F30C-E1CD-4E24-AD33-FF7E698426AD}" srcOrd="8" destOrd="0" presId="urn:microsoft.com/office/officeart/2005/8/layout/radial3"/>
    <dgm:cxn modelId="{EE13C826-DD94-4170-A47F-0DDA38B637E2}" type="presParOf" srcId="{7C469C83-2BFB-4C02-AFA7-F96DB588EC43}" destId="{0FB7C9A6-DE07-4308-AD6C-53480CCC44D1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599681" y="1244107"/>
          <a:ext cx="3022327" cy="3022327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42291" y="1686717"/>
        <a:ext cx="2137107" cy="2137107"/>
      </dsp:txXfrm>
    </dsp:sp>
    <dsp:sp modelId="{20D4DFBB-C990-4674-A19B-518D0AFA9635}">
      <dsp:nvSpPr>
        <dsp:cNvPr id="0" name=""/>
        <dsp:cNvSpPr/>
      </dsp:nvSpPr>
      <dsp:spPr>
        <a:xfrm>
          <a:off x="2355263" y="29883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76568" y="251188"/>
        <a:ext cx="1068553" cy="1068553"/>
      </dsp:txXfrm>
    </dsp:sp>
    <dsp:sp modelId="{DCDD21D0-16CA-4B3D-A98F-4B06346A1AE1}">
      <dsp:nvSpPr>
        <dsp:cNvPr id="0" name=""/>
        <dsp:cNvSpPr/>
      </dsp:nvSpPr>
      <dsp:spPr>
        <a:xfrm>
          <a:off x="3621429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Team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Danmark</a:t>
          </a:r>
        </a:p>
      </dsp:txBody>
      <dsp:txXfrm>
        <a:off x="3842734" y="712035"/>
        <a:ext cx="1068553" cy="1068553"/>
      </dsp:txXfrm>
    </dsp:sp>
    <dsp:sp modelId="{D8CA7B7E-EF41-47F9-A522-9E5EE0964F37}">
      <dsp:nvSpPr>
        <dsp:cNvPr id="0" name=""/>
        <dsp:cNvSpPr/>
      </dsp:nvSpPr>
      <dsp:spPr>
        <a:xfrm>
          <a:off x="4295142" y="1657635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SIKO</a:t>
          </a:r>
        </a:p>
      </dsp:txBody>
      <dsp:txXfrm>
        <a:off x="4516447" y="1878940"/>
        <a:ext cx="1068553" cy="1068553"/>
      </dsp:txXfrm>
    </dsp:sp>
    <dsp:sp modelId="{6372B354-D3D4-4CFA-9DDA-FF3E505D9326}">
      <dsp:nvSpPr>
        <dsp:cNvPr id="0" name=""/>
        <dsp:cNvSpPr/>
      </dsp:nvSpPr>
      <dsp:spPr>
        <a:xfrm>
          <a:off x="4061164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Klubber og foreninger i Odense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</dsp:txBody>
      <dsp:txXfrm>
        <a:off x="4282469" y="3205896"/>
        <a:ext cx="1068553" cy="1068553"/>
      </dsp:txXfrm>
    </dsp:sp>
    <dsp:sp modelId="{22578C22-08F1-4B36-96D8-5C0BA28D6AD7}">
      <dsp:nvSpPr>
        <dsp:cNvPr id="0" name=""/>
        <dsp:cNvSpPr/>
      </dsp:nvSpPr>
      <dsp:spPr>
        <a:xfrm>
          <a:off x="3028976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3250281" y="4072005"/>
        <a:ext cx="1068553" cy="1068553"/>
      </dsp:txXfrm>
    </dsp:sp>
    <dsp:sp modelId="{EAEE9D81-ED24-4C57-B72A-79F53EE5B2F6}">
      <dsp:nvSpPr>
        <dsp:cNvPr id="0" name=""/>
        <dsp:cNvSpPr/>
      </dsp:nvSpPr>
      <dsp:spPr>
        <a:xfrm>
          <a:off x="1681550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Erhvervsliv</a:t>
          </a:r>
        </a:p>
      </dsp:txBody>
      <dsp:txXfrm>
        <a:off x="1902855" y="4072005"/>
        <a:ext cx="1068553" cy="1068553"/>
      </dsp:txXfrm>
    </dsp:sp>
    <dsp:sp modelId="{C89E2F9A-5047-45C1-BE34-B956C0B20719}">
      <dsp:nvSpPr>
        <dsp:cNvPr id="0" name=""/>
        <dsp:cNvSpPr/>
      </dsp:nvSpPr>
      <dsp:spPr>
        <a:xfrm>
          <a:off x="649361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Uddannelser</a:t>
          </a:r>
        </a:p>
      </dsp:txBody>
      <dsp:txXfrm>
        <a:off x="870666" y="3205896"/>
        <a:ext cx="1068553" cy="1068553"/>
      </dsp:txXfrm>
    </dsp:sp>
    <dsp:sp modelId="{8550F30C-E1CD-4E24-AD33-FF7E698426AD}">
      <dsp:nvSpPr>
        <dsp:cNvPr id="0" name=""/>
        <dsp:cNvSpPr/>
      </dsp:nvSpPr>
      <dsp:spPr>
        <a:xfrm>
          <a:off x="390783" y="1640826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Forskning, SDU, IOB</a:t>
          </a:r>
        </a:p>
      </dsp:txBody>
      <dsp:txXfrm>
        <a:off x="612088" y="1862131"/>
        <a:ext cx="1068553" cy="1068553"/>
      </dsp:txXfrm>
    </dsp:sp>
    <dsp:sp modelId="{0FB7C9A6-DE07-4308-AD6C-53480CCC44D1}">
      <dsp:nvSpPr>
        <dsp:cNvPr id="0" name=""/>
        <dsp:cNvSpPr/>
      </dsp:nvSpPr>
      <dsp:spPr>
        <a:xfrm>
          <a:off x="1089096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Forældre</a:t>
          </a:r>
        </a:p>
      </dsp:txBody>
      <dsp:txXfrm>
        <a:off x="1310401" y="712035"/>
        <a:ext cx="1068553" cy="1068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3735E39-7D45-4F6A-9066-5F46040518B8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9079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5243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6C0AE-7225-C046-B910-C8DAB868268A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81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24-09-2024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25A245C-B4E4-453D-0D69-E150576D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49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Velkommen til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24. </a:t>
            </a:r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september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2024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9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636831"/>
              </p:ext>
            </p:extLst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Idræt &amp; Biomekanik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177494"/>
              </p:ext>
            </p:extLst>
          </p:nvPr>
        </p:nvGraphicFramePr>
        <p:xfrm>
          <a:off x="9233523" y="1566290"/>
          <a:ext cx="3012608" cy="6301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78740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Dalum/Næsby Pigefodbold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2811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FREM Udspring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Kraftcenter FYN, 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Boldklub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3803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93534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Q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34244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Bordtennis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619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67603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Kajakklub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Orienteringsklub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62253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Club/Kraftcenter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13015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Volleyball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75384"/>
                  </a:ext>
                </a:extLst>
              </a:tr>
              <a:tr h="12876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OIK/Odense Bulldogs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597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423157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62528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D027FCB9-7932-F77B-C032-82B4AB6E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</p:spTree>
    <p:extLst>
      <p:ext uri="{BB962C8B-B14F-4D97-AF65-F5344CB8AC3E}">
        <p14:creationId xmlns:p14="http://schemas.microsoft.com/office/powerpoint/2010/main" val="867703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7C8C0512-8371-17DB-5343-CEAC1954B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34" y="1199587"/>
            <a:ext cx="9516625" cy="555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2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2CC9FC8-F360-4E83-9375-3F0E84D3FF48}"/>
              </a:ext>
            </a:extLst>
          </p:cNvPr>
          <p:cNvGrpSpPr/>
          <p:nvPr/>
        </p:nvGrpSpPr>
        <p:grpSpPr>
          <a:xfrm>
            <a:off x="4082023" y="1542870"/>
            <a:ext cx="4070306" cy="4160647"/>
            <a:chOff x="3974139" y="1360656"/>
            <a:chExt cx="4243722" cy="423465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35FD28E-EF81-4953-9F8C-4EDA37666EC2}"/>
                </a:ext>
              </a:extLst>
            </p:cNvPr>
            <p:cNvGrpSpPr/>
            <p:nvPr/>
          </p:nvGrpSpPr>
          <p:grpSpPr>
            <a:xfrm>
              <a:off x="4018766" y="1431779"/>
              <a:ext cx="4155863" cy="4119604"/>
              <a:chOff x="4018766" y="1431779"/>
              <a:chExt cx="4155863" cy="4119604"/>
            </a:xfrm>
          </p:grpSpPr>
          <p:sp>
            <p:nvSpPr>
              <p:cNvPr id="90" name="Line 109">
                <a:extLst>
                  <a:ext uri="{FF2B5EF4-FFF2-40B4-BE49-F238E27FC236}">
                    <a16:creationId xmlns:a16="http://schemas.microsoft.com/office/drawing/2014/main" id="{E9D7678E-3717-424D-A90A-A365029CB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71839" y="2975585"/>
                <a:ext cx="2789" cy="10361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1" name="Line 110">
                <a:extLst>
                  <a:ext uri="{FF2B5EF4-FFF2-40B4-BE49-F238E27FC236}">
                    <a16:creationId xmlns:a16="http://schemas.microsoft.com/office/drawing/2014/main" id="{6BD636E2-A2E8-41EA-BE49-4C9BF8327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2" name="Line 111">
                <a:extLst>
                  <a:ext uri="{FF2B5EF4-FFF2-40B4-BE49-F238E27FC236}">
                    <a16:creationId xmlns:a16="http://schemas.microsoft.com/office/drawing/2014/main" id="{ADA1A103-8442-4D32-A4E6-C1A020FDC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3" name="Freeform 112">
                <a:extLst>
                  <a:ext uri="{FF2B5EF4-FFF2-40B4-BE49-F238E27FC236}">
                    <a16:creationId xmlns:a16="http://schemas.microsoft.com/office/drawing/2014/main" id="{2F4B988B-4851-45B4-BF37-F94A5716B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3174"/>
                <a:ext cx="4155863" cy="4116814"/>
              </a:xfrm>
              <a:custGeom>
                <a:avLst/>
                <a:gdLst>
                  <a:gd name="T0" fmla="*/ 10228 w 11918"/>
                  <a:gd name="T1" fmla="*/ 10322 h 11810"/>
                  <a:gd name="T2" fmla="*/ 4268 w 11918"/>
                  <a:gd name="T3" fmla="*/ 11810 h 11810"/>
                  <a:gd name="T4" fmla="*/ 0 w 11918"/>
                  <a:gd name="T5" fmla="*/ 7393 h 11810"/>
                  <a:gd name="T6" fmla="*/ 1690 w 11918"/>
                  <a:gd name="T7" fmla="*/ 1488 h 11810"/>
                  <a:gd name="T8" fmla="*/ 7650 w 11918"/>
                  <a:gd name="T9" fmla="*/ 0 h 11810"/>
                  <a:gd name="T10" fmla="*/ 11918 w 11918"/>
                  <a:gd name="T11" fmla="*/ 4417 h 11810"/>
                  <a:gd name="T12" fmla="*/ 10228 w 11918"/>
                  <a:gd name="T13" fmla="*/ 10322 h 1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0">
                    <a:moveTo>
                      <a:pt x="10228" y="10322"/>
                    </a:moveTo>
                    <a:lnTo>
                      <a:pt x="4268" y="11810"/>
                    </a:lnTo>
                    <a:lnTo>
                      <a:pt x="0" y="7393"/>
                    </a:lnTo>
                    <a:lnTo>
                      <a:pt x="1690" y="1488"/>
                    </a:lnTo>
                    <a:lnTo>
                      <a:pt x="7650" y="0"/>
                    </a:lnTo>
                    <a:lnTo>
                      <a:pt x="11918" y="4417"/>
                    </a:lnTo>
                    <a:lnTo>
                      <a:pt x="10228" y="10322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4" name="Freeform 113">
                <a:extLst>
                  <a:ext uri="{FF2B5EF4-FFF2-40B4-BE49-F238E27FC236}">
                    <a16:creationId xmlns:a16="http://schemas.microsoft.com/office/drawing/2014/main" id="{DF13E382-85E7-4C4C-A029-40CC0B3AF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4155863" cy="4119603"/>
              </a:xfrm>
              <a:custGeom>
                <a:avLst/>
                <a:gdLst>
                  <a:gd name="T0" fmla="*/ 11918 w 11918"/>
                  <a:gd name="T1" fmla="*/ 7399 h 11813"/>
                  <a:gd name="T2" fmla="*/ 7646 w 11918"/>
                  <a:gd name="T3" fmla="*/ 11813 h 11813"/>
                  <a:gd name="T4" fmla="*/ 1688 w 11918"/>
                  <a:gd name="T5" fmla="*/ 10321 h 11813"/>
                  <a:gd name="T6" fmla="*/ 0 w 11918"/>
                  <a:gd name="T7" fmla="*/ 4414 h 11813"/>
                  <a:gd name="T8" fmla="*/ 4272 w 11918"/>
                  <a:gd name="T9" fmla="*/ 0 h 11813"/>
                  <a:gd name="T10" fmla="*/ 10230 w 11918"/>
                  <a:gd name="T11" fmla="*/ 1493 h 11813"/>
                  <a:gd name="T12" fmla="*/ 11918 w 11918"/>
                  <a:gd name="T13" fmla="*/ 7399 h 118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3">
                    <a:moveTo>
                      <a:pt x="11918" y="7399"/>
                    </a:moveTo>
                    <a:lnTo>
                      <a:pt x="7646" y="11813"/>
                    </a:lnTo>
                    <a:lnTo>
                      <a:pt x="1688" y="10321"/>
                    </a:lnTo>
                    <a:lnTo>
                      <a:pt x="0" y="4414"/>
                    </a:lnTo>
                    <a:lnTo>
                      <a:pt x="4272" y="0"/>
                    </a:lnTo>
                    <a:lnTo>
                      <a:pt x="10230" y="1493"/>
                    </a:lnTo>
                    <a:lnTo>
                      <a:pt x="11918" y="7399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5" name="Freeform 114">
                <a:extLst>
                  <a:ext uri="{FF2B5EF4-FFF2-40B4-BE49-F238E27FC236}">
                    <a16:creationId xmlns:a16="http://schemas.microsoft.com/office/drawing/2014/main" id="{9810599E-6A64-4F23-8FF7-33C8C191E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820869"/>
                <a:ext cx="1069647" cy="1059884"/>
              </a:xfrm>
              <a:custGeom>
                <a:avLst/>
                <a:gdLst>
                  <a:gd name="T0" fmla="*/ 0 w 3069"/>
                  <a:gd name="T1" fmla="*/ 2048 h 3041"/>
                  <a:gd name="T2" fmla="*/ 3069 w 3069"/>
                  <a:gd name="T3" fmla="*/ 3041 h 3041"/>
                  <a:gd name="T4" fmla="*/ 1983 w 3069"/>
                  <a:gd name="T5" fmla="*/ 0 h 3041"/>
                  <a:gd name="T6" fmla="*/ 0 w 3069"/>
                  <a:gd name="T7" fmla="*/ 2048 h 3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69" h="3041">
                    <a:moveTo>
                      <a:pt x="0" y="2048"/>
                    </a:moveTo>
                    <a:lnTo>
                      <a:pt x="3069" y="3041"/>
                    </a:lnTo>
                    <a:lnTo>
                      <a:pt x="1983" y="0"/>
                    </a:lnTo>
                    <a:lnTo>
                      <a:pt x="0" y="204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6" name="Freeform 115">
                <a:extLst>
                  <a:ext uri="{FF2B5EF4-FFF2-40B4-BE49-F238E27FC236}">
                    <a16:creationId xmlns:a16="http://schemas.microsoft.com/office/drawing/2014/main" id="{302C53EC-959C-44FB-95EA-1366D81BE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1644" y="2536291"/>
                <a:ext cx="2620425" cy="2628793"/>
              </a:xfrm>
              <a:custGeom>
                <a:avLst/>
                <a:gdLst>
                  <a:gd name="T0" fmla="*/ 0 w 7518"/>
                  <a:gd name="T1" fmla="*/ 7531 h 7540"/>
                  <a:gd name="T2" fmla="*/ 1093 w 7518"/>
                  <a:gd name="T3" fmla="*/ 997 h 7540"/>
                  <a:gd name="T4" fmla="*/ 7518 w 7518"/>
                  <a:gd name="T5" fmla="*/ 0 h 7540"/>
                  <a:gd name="T6" fmla="*/ 6841 w 7518"/>
                  <a:gd name="T7" fmla="*/ 2346 h 7540"/>
                  <a:gd name="T8" fmla="*/ 5535 w 7518"/>
                  <a:gd name="T9" fmla="*/ 7540 h 7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18" h="7540">
                    <a:moveTo>
                      <a:pt x="0" y="7531"/>
                    </a:moveTo>
                    <a:lnTo>
                      <a:pt x="1093" y="997"/>
                    </a:lnTo>
                    <a:lnTo>
                      <a:pt x="7518" y="0"/>
                    </a:lnTo>
                    <a:lnTo>
                      <a:pt x="6841" y="2346"/>
                    </a:lnTo>
                    <a:lnTo>
                      <a:pt x="5535" y="75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7" name="Line 116">
                <a:extLst>
                  <a:ext uri="{FF2B5EF4-FFF2-40B4-BE49-F238E27FC236}">
                    <a16:creationId xmlns:a16="http://schemas.microsoft.com/office/drawing/2014/main" id="{8D5EBD55-0D01-469F-9956-B44A66CF1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7987" y="3491582"/>
                <a:ext cx="1177028" cy="4602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8" name="Freeform 117">
                <a:extLst>
                  <a:ext uri="{FF2B5EF4-FFF2-40B4-BE49-F238E27FC236}">
                    <a16:creationId xmlns:a16="http://schemas.microsoft.com/office/drawing/2014/main" id="{CED02863-3B2C-4C7F-AE1C-E253A1272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2883543"/>
                <a:ext cx="1549384" cy="2278752"/>
              </a:xfrm>
              <a:custGeom>
                <a:avLst/>
                <a:gdLst>
                  <a:gd name="T0" fmla="*/ 4442 w 4442"/>
                  <a:gd name="T1" fmla="*/ 6534 h 6534"/>
                  <a:gd name="T2" fmla="*/ 2220 w 4442"/>
                  <a:gd name="T3" fmla="*/ 3267 h 6534"/>
                  <a:gd name="T4" fmla="*/ 0 w 4442"/>
                  <a:gd name="T5" fmla="*/ 0 h 6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42" h="6534">
                    <a:moveTo>
                      <a:pt x="4442" y="6534"/>
                    </a:moveTo>
                    <a:lnTo>
                      <a:pt x="2220" y="3267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9" name="Freeform 118">
                <a:extLst>
                  <a:ext uri="{FF2B5EF4-FFF2-40B4-BE49-F238E27FC236}">
                    <a16:creationId xmlns:a16="http://schemas.microsoft.com/office/drawing/2014/main" id="{55B55E47-1FA4-4AB2-9CB8-CF65B7D66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925" y="1579605"/>
                <a:ext cx="411403" cy="2681787"/>
              </a:xfrm>
              <a:custGeom>
                <a:avLst/>
                <a:gdLst>
                  <a:gd name="T0" fmla="*/ 0 w 1180"/>
                  <a:gd name="T1" fmla="*/ 7691 h 7691"/>
                  <a:gd name="T2" fmla="*/ 460 w 1180"/>
                  <a:gd name="T3" fmla="*/ 0 h 7691"/>
                  <a:gd name="T4" fmla="*/ 1180 w 1180"/>
                  <a:gd name="T5" fmla="*/ 6133 h 7691"/>
                  <a:gd name="T6" fmla="*/ 0 w 1180"/>
                  <a:gd name="T7" fmla="*/ 7691 h 7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0" h="7691">
                    <a:moveTo>
                      <a:pt x="0" y="7691"/>
                    </a:moveTo>
                    <a:lnTo>
                      <a:pt x="460" y="0"/>
                    </a:lnTo>
                    <a:lnTo>
                      <a:pt x="1180" y="6133"/>
                    </a:lnTo>
                    <a:lnTo>
                      <a:pt x="0" y="769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0" name="Freeform 119">
                <a:extLst>
                  <a:ext uri="{FF2B5EF4-FFF2-40B4-BE49-F238E27FC236}">
                    <a16:creationId xmlns:a16="http://schemas.microsoft.com/office/drawing/2014/main" id="{E541FB48-667A-4D0B-B29A-5239E8022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722" y="1953354"/>
                <a:ext cx="1824117" cy="1764150"/>
              </a:xfrm>
              <a:custGeom>
                <a:avLst/>
                <a:gdLst>
                  <a:gd name="T0" fmla="*/ 3552 w 5233"/>
                  <a:gd name="T1" fmla="*/ 0 h 5061"/>
                  <a:gd name="T2" fmla="*/ 0 w 5233"/>
                  <a:gd name="T3" fmla="*/ 5061 h 5061"/>
                  <a:gd name="T4" fmla="*/ 5233 w 5233"/>
                  <a:gd name="T5" fmla="*/ 2934 h 5061"/>
                  <a:gd name="T6" fmla="*/ 3552 w 5233"/>
                  <a:gd name="T7" fmla="*/ 0 h 5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33" h="5061">
                    <a:moveTo>
                      <a:pt x="3552" y="0"/>
                    </a:moveTo>
                    <a:lnTo>
                      <a:pt x="0" y="5061"/>
                    </a:lnTo>
                    <a:lnTo>
                      <a:pt x="5233" y="2934"/>
                    </a:lnTo>
                    <a:lnTo>
                      <a:pt x="3552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1" name="Freeform 120">
                <a:extLst>
                  <a:ext uri="{FF2B5EF4-FFF2-40B4-BE49-F238E27FC236}">
                    <a16:creationId xmlns:a16="http://schemas.microsoft.com/office/drawing/2014/main" id="{6DC8802A-9319-49DD-AE32-8C71D1A3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1779"/>
                <a:ext cx="3730515" cy="3016487"/>
              </a:xfrm>
              <a:custGeom>
                <a:avLst/>
                <a:gdLst>
                  <a:gd name="T0" fmla="*/ 3061 w 10700"/>
                  <a:gd name="T1" fmla="*/ 0 h 8649"/>
                  <a:gd name="T2" fmla="*/ 0 w 10700"/>
                  <a:gd name="T3" fmla="*/ 8649 h 8649"/>
                  <a:gd name="T4" fmla="*/ 10700 w 10700"/>
                  <a:gd name="T5" fmla="*/ 7310 h 8649"/>
                  <a:gd name="T6" fmla="*/ 3061 w 10700"/>
                  <a:gd name="T7" fmla="*/ 0 h 8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700" h="8649">
                    <a:moveTo>
                      <a:pt x="3061" y="0"/>
                    </a:moveTo>
                    <a:lnTo>
                      <a:pt x="0" y="8649"/>
                    </a:lnTo>
                    <a:lnTo>
                      <a:pt x="10700" y="7310"/>
                    </a:lnTo>
                    <a:lnTo>
                      <a:pt x="306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2" name="Freeform 121">
                <a:extLst>
                  <a:ext uri="{FF2B5EF4-FFF2-40B4-BE49-F238E27FC236}">
                    <a16:creationId xmlns:a16="http://schemas.microsoft.com/office/drawing/2014/main" id="{33CE3C1A-DC4A-47D1-9777-54E4F4D7B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2883543"/>
                <a:ext cx="1493601" cy="1126824"/>
              </a:xfrm>
              <a:custGeom>
                <a:avLst/>
                <a:gdLst>
                  <a:gd name="T0" fmla="*/ 0 w 4284"/>
                  <a:gd name="T1" fmla="*/ 3231 h 3231"/>
                  <a:gd name="T2" fmla="*/ 4284 w 4284"/>
                  <a:gd name="T3" fmla="*/ 0 h 3231"/>
                  <a:gd name="T4" fmla="*/ 0 w 4284"/>
                  <a:gd name="T5" fmla="*/ 251 h 3231"/>
                  <a:gd name="T6" fmla="*/ 0 w 4284"/>
                  <a:gd name="T7" fmla="*/ 3231 h 3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4" h="3231">
                    <a:moveTo>
                      <a:pt x="0" y="3231"/>
                    </a:moveTo>
                    <a:lnTo>
                      <a:pt x="4284" y="0"/>
                    </a:lnTo>
                    <a:lnTo>
                      <a:pt x="0" y="251"/>
                    </a:lnTo>
                    <a:lnTo>
                      <a:pt x="0" y="323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3" name="Freeform 122">
                <a:extLst>
                  <a:ext uri="{FF2B5EF4-FFF2-40B4-BE49-F238E27FC236}">
                    <a16:creationId xmlns:a16="http://schemas.microsoft.com/office/drawing/2014/main" id="{415F3ED9-A3FF-41FC-952D-71EEA856A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281" y="4085675"/>
                <a:ext cx="2725019" cy="945528"/>
              </a:xfrm>
              <a:custGeom>
                <a:avLst/>
                <a:gdLst>
                  <a:gd name="T0" fmla="*/ 0 w 7817"/>
                  <a:gd name="T1" fmla="*/ 2709 h 2709"/>
                  <a:gd name="T2" fmla="*/ 981 w 7817"/>
                  <a:gd name="T3" fmla="*/ 2382 h 2709"/>
                  <a:gd name="T4" fmla="*/ 4657 w 7817"/>
                  <a:gd name="T5" fmla="*/ 1143 h 2709"/>
                  <a:gd name="T6" fmla="*/ 6032 w 7817"/>
                  <a:gd name="T7" fmla="*/ 670 h 2709"/>
                  <a:gd name="T8" fmla="*/ 7128 w 7817"/>
                  <a:gd name="T9" fmla="*/ 281 h 2709"/>
                  <a:gd name="T10" fmla="*/ 7638 w 7817"/>
                  <a:gd name="T11" fmla="*/ 88 h 2709"/>
                  <a:gd name="T12" fmla="*/ 7772 w 7817"/>
                  <a:gd name="T13" fmla="*/ 30 h 2709"/>
                  <a:gd name="T14" fmla="*/ 7814 w 7817"/>
                  <a:gd name="T15" fmla="*/ 5 h 2709"/>
                  <a:gd name="T16" fmla="*/ 7817 w 7817"/>
                  <a:gd name="T17" fmla="*/ 0 h 2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17" h="2709">
                    <a:moveTo>
                      <a:pt x="0" y="2709"/>
                    </a:moveTo>
                    <a:lnTo>
                      <a:pt x="981" y="2382"/>
                    </a:lnTo>
                    <a:lnTo>
                      <a:pt x="4657" y="1143"/>
                    </a:lnTo>
                    <a:lnTo>
                      <a:pt x="6032" y="670"/>
                    </a:lnTo>
                    <a:lnTo>
                      <a:pt x="7128" y="281"/>
                    </a:lnTo>
                    <a:lnTo>
                      <a:pt x="7638" y="88"/>
                    </a:lnTo>
                    <a:lnTo>
                      <a:pt x="7772" y="30"/>
                    </a:lnTo>
                    <a:lnTo>
                      <a:pt x="7814" y="5"/>
                    </a:lnTo>
                    <a:lnTo>
                      <a:pt x="7817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4" name="Freeform 123">
                <a:extLst>
                  <a:ext uri="{FF2B5EF4-FFF2-40B4-BE49-F238E27FC236}">
                    <a16:creationId xmlns:a16="http://schemas.microsoft.com/office/drawing/2014/main" id="{D68016CC-42C9-4E4F-841F-29834A287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2077931" cy="3971777"/>
              </a:xfrm>
              <a:custGeom>
                <a:avLst/>
                <a:gdLst>
                  <a:gd name="T0" fmla="*/ 0 w 5960"/>
                  <a:gd name="T1" fmla="*/ 4414 h 11390"/>
                  <a:gd name="T2" fmla="*/ 1690 w 5960"/>
                  <a:gd name="T3" fmla="*/ 1489 h 11390"/>
                  <a:gd name="T4" fmla="*/ 4272 w 5960"/>
                  <a:gd name="T5" fmla="*/ 0 h 11390"/>
                  <a:gd name="T6" fmla="*/ 4489 w 5960"/>
                  <a:gd name="T7" fmla="*/ 1437 h 11390"/>
                  <a:gd name="T8" fmla="*/ 5450 w 5960"/>
                  <a:gd name="T9" fmla="*/ 7878 h 11390"/>
                  <a:gd name="T10" fmla="*/ 5822 w 5960"/>
                  <a:gd name="T11" fmla="*/ 10406 h 11390"/>
                  <a:gd name="T12" fmla="*/ 5953 w 5960"/>
                  <a:gd name="T13" fmla="*/ 11319 h 11390"/>
                  <a:gd name="T14" fmla="*/ 5960 w 5960"/>
                  <a:gd name="T15" fmla="*/ 11390 h 11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0" h="11390">
                    <a:moveTo>
                      <a:pt x="0" y="4414"/>
                    </a:moveTo>
                    <a:lnTo>
                      <a:pt x="1690" y="1489"/>
                    </a:lnTo>
                    <a:lnTo>
                      <a:pt x="4272" y="0"/>
                    </a:lnTo>
                    <a:lnTo>
                      <a:pt x="4489" y="1437"/>
                    </a:lnTo>
                    <a:lnTo>
                      <a:pt x="5450" y="7878"/>
                    </a:lnTo>
                    <a:lnTo>
                      <a:pt x="5822" y="10406"/>
                    </a:lnTo>
                    <a:lnTo>
                      <a:pt x="5953" y="11319"/>
                    </a:lnTo>
                    <a:lnTo>
                      <a:pt x="5960" y="1139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5" name="Line 124">
                <a:extLst>
                  <a:ext uri="{FF2B5EF4-FFF2-40B4-BE49-F238E27FC236}">
                    <a16:creationId xmlns:a16="http://schemas.microsoft.com/office/drawing/2014/main" id="{06EB2440-B14E-4727-9D4C-78D08AD2E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347722" y="3717504"/>
                <a:ext cx="1236997" cy="1313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6" name="Freeform 125">
                <a:extLst>
                  <a:ext uri="{FF2B5EF4-FFF2-40B4-BE49-F238E27FC236}">
                    <a16:creationId xmlns:a16="http://schemas.microsoft.com/office/drawing/2014/main" id="{AEBFDDA3-D799-47E0-B9E1-7B3E23829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3174"/>
                <a:ext cx="2245282" cy="3970383"/>
              </a:xfrm>
              <a:custGeom>
                <a:avLst/>
                <a:gdLst>
                  <a:gd name="T0" fmla="*/ 0 w 6439"/>
                  <a:gd name="T1" fmla="*/ 8648 h 11389"/>
                  <a:gd name="T2" fmla="*/ 111 w 6439"/>
                  <a:gd name="T3" fmla="*/ 8591 h 11389"/>
                  <a:gd name="T4" fmla="*/ 846 w 6439"/>
                  <a:gd name="T5" fmla="*/ 8180 h 11389"/>
                  <a:gd name="T6" fmla="*/ 2256 w 6439"/>
                  <a:gd name="T7" fmla="*/ 7376 h 11389"/>
                  <a:gd name="T8" fmla="*/ 2565 w 6439"/>
                  <a:gd name="T9" fmla="*/ 7200 h 11389"/>
                  <a:gd name="T10" fmla="*/ 4749 w 6439"/>
                  <a:gd name="T11" fmla="*/ 11389 h 11389"/>
                  <a:gd name="T12" fmla="*/ 6439 w 6439"/>
                  <a:gd name="T13" fmla="*/ 0 h 11389"/>
                  <a:gd name="T14" fmla="*/ 3069 w 6439"/>
                  <a:gd name="T15" fmla="*/ 4154 h 11389"/>
                  <a:gd name="T16" fmla="*/ 0 w 6439"/>
                  <a:gd name="T17" fmla="*/ 3161 h 1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39" h="11389">
                    <a:moveTo>
                      <a:pt x="0" y="8648"/>
                    </a:moveTo>
                    <a:lnTo>
                      <a:pt x="111" y="8591"/>
                    </a:lnTo>
                    <a:lnTo>
                      <a:pt x="846" y="8180"/>
                    </a:lnTo>
                    <a:lnTo>
                      <a:pt x="2256" y="7376"/>
                    </a:lnTo>
                    <a:lnTo>
                      <a:pt x="2565" y="7200"/>
                    </a:lnTo>
                    <a:lnTo>
                      <a:pt x="4749" y="11389"/>
                    </a:lnTo>
                    <a:lnTo>
                      <a:pt x="6439" y="0"/>
                    </a:lnTo>
                    <a:lnTo>
                      <a:pt x="3069" y="4154"/>
                    </a:lnTo>
                    <a:lnTo>
                      <a:pt x="0" y="3161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7" name="Freeform 126">
                <a:extLst>
                  <a:ext uri="{FF2B5EF4-FFF2-40B4-BE49-F238E27FC236}">
                    <a16:creationId xmlns:a16="http://schemas.microsoft.com/office/drawing/2014/main" id="{1A8F408D-B602-42E6-BD6D-1529F430B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676" y="1951960"/>
                <a:ext cx="1733469" cy="1768333"/>
              </a:xfrm>
              <a:custGeom>
                <a:avLst/>
                <a:gdLst>
                  <a:gd name="T0" fmla="*/ 4973 w 4973"/>
                  <a:gd name="T1" fmla="*/ 5073 h 5073"/>
                  <a:gd name="T2" fmla="*/ 272 w 4973"/>
                  <a:gd name="T3" fmla="*/ 5038 h 5073"/>
                  <a:gd name="T4" fmla="*/ 0 w 4973"/>
                  <a:gd name="T5" fmla="*/ 0 h 5073"/>
                  <a:gd name="T6" fmla="*/ 3110 w 4973"/>
                  <a:gd name="T7" fmla="*/ 2027 h 5073"/>
                  <a:gd name="T8" fmla="*/ 4973 w 4973"/>
                  <a:gd name="T9" fmla="*/ 5073 h 5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73" h="5073">
                    <a:moveTo>
                      <a:pt x="4973" y="5073"/>
                    </a:moveTo>
                    <a:lnTo>
                      <a:pt x="272" y="5038"/>
                    </a:lnTo>
                    <a:lnTo>
                      <a:pt x="0" y="0"/>
                    </a:lnTo>
                    <a:lnTo>
                      <a:pt x="3110" y="2027"/>
                    </a:lnTo>
                    <a:lnTo>
                      <a:pt x="4973" y="5073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8" name="Freeform 127">
                <a:extLst>
                  <a:ext uri="{FF2B5EF4-FFF2-40B4-BE49-F238E27FC236}">
                    <a16:creationId xmlns:a16="http://schemas.microsoft.com/office/drawing/2014/main" id="{3EA9B391-C747-4F25-A766-56DC631F2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1432823"/>
                <a:ext cx="2073748" cy="986323"/>
              </a:xfrm>
              <a:custGeom>
                <a:avLst/>
                <a:gdLst>
                  <a:gd name="T0" fmla="*/ 0 w 5946"/>
                  <a:gd name="T1" fmla="*/ 0 h 2912"/>
                  <a:gd name="T2" fmla="*/ 3366 w 5946"/>
                  <a:gd name="T3" fmla="*/ 83 h 2912"/>
                  <a:gd name="T4" fmla="*/ 5946 w 5946"/>
                  <a:gd name="T5" fmla="*/ 1575 h 2912"/>
                  <a:gd name="T6" fmla="*/ 2946 w 5946"/>
                  <a:gd name="T7" fmla="*/ 2912 h 2912"/>
                  <a:gd name="connsiteX0" fmla="*/ 0 w 10000"/>
                  <a:gd name="connsiteY0" fmla="*/ 59 h 9715"/>
                  <a:gd name="connsiteX1" fmla="*/ 5661 w 10000"/>
                  <a:gd name="connsiteY1" fmla="*/ 0 h 9715"/>
                  <a:gd name="connsiteX2" fmla="*/ 10000 w 10000"/>
                  <a:gd name="connsiteY2" fmla="*/ 5124 h 9715"/>
                  <a:gd name="connsiteX3" fmla="*/ 4955 w 10000"/>
                  <a:gd name="connsiteY3" fmla="*/ 9715 h 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9715">
                    <a:moveTo>
                      <a:pt x="0" y="59"/>
                    </a:moveTo>
                    <a:lnTo>
                      <a:pt x="5661" y="0"/>
                    </a:lnTo>
                    <a:lnTo>
                      <a:pt x="10000" y="5124"/>
                    </a:lnTo>
                    <a:lnTo>
                      <a:pt x="4955" y="971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9" name="Line 128">
                <a:extLst>
                  <a:ext uri="{FF2B5EF4-FFF2-40B4-BE49-F238E27FC236}">
                    <a16:creationId xmlns:a16="http://schemas.microsoft.com/office/drawing/2014/main" id="{6D15C5D7-9BE3-4776-9D5F-E61C5C53C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84719" y="3981080"/>
                <a:ext cx="587121" cy="10501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0" name="Line 129">
                <a:extLst>
                  <a:ext uri="{FF2B5EF4-FFF2-40B4-BE49-F238E27FC236}">
                    <a16:creationId xmlns:a16="http://schemas.microsoft.com/office/drawing/2014/main" id="{24B92DAD-E240-4733-91E5-FDF7077C9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85212" y="5027019"/>
                <a:ext cx="902297" cy="5243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1" name="Line 130">
                <a:extLst>
                  <a:ext uri="{FF2B5EF4-FFF2-40B4-BE49-F238E27FC236}">
                    <a16:creationId xmlns:a16="http://schemas.microsoft.com/office/drawing/2014/main" id="{BB805852-8869-421A-B207-6D3C04E5DE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7281" y="5033992"/>
                <a:ext cx="899508" cy="5159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2" name="Line 131">
                <a:extLst>
                  <a:ext uri="{FF2B5EF4-FFF2-40B4-BE49-F238E27FC236}">
                    <a16:creationId xmlns:a16="http://schemas.microsoft.com/office/drawing/2014/main" id="{C9475642-EC88-420F-B5FA-609D95098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2950" y="4013156"/>
                <a:ext cx="584331" cy="1040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3" name="Line 116">
                <a:extLst>
                  <a:ext uri="{FF2B5EF4-FFF2-40B4-BE49-F238E27FC236}">
                    <a16:creationId xmlns:a16="http://schemas.microsoft.com/office/drawing/2014/main" id="{BD012DED-B4D2-4EDA-8B05-E385605E3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5015" y="3951793"/>
                <a:ext cx="583836" cy="3095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BC918C3-F8BA-4D83-A108-02B4A9832D88}"/>
                </a:ext>
              </a:extLst>
            </p:cNvPr>
            <p:cNvGrpSpPr/>
            <p:nvPr/>
          </p:nvGrpSpPr>
          <p:grpSpPr>
            <a:xfrm>
              <a:off x="3974139" y="1360656"/>
              <a:ext cx="4243722" cy="4234656"/>
              <a:chOff x="3974139" y="1360656"/>
              <a:chExt cx="4243722" cy="4234656"/>
            </a:xfrm>
          </p:grpSpPr>
          <p:sp>
            <p:nvSpPr>
              <p:cNvPr id="115" name="Freeform 133">
                <a:extLst>
                  <a:ext uri="{FF2B5EF4-FFF2-40B4-BE49-F238E27FC236}">
                    <a16:creationId xmlns:a16="http://schemas.microsoft.com/office/drawing/2014/main" id="{E906121A-E0BC-43AC-BE79-361B3FB9A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336" y="330749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3 h 272"/>
                  <a:gd name="T6" fmla="*/ 213 w 272"/>
                  <a:gd name="T7" fmla="*/ 249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49 h 272"/>
                  <a:gd name="T16" fmla="*/ 24 w 272"/>
                  <a:gd name="T17" fmla="*/ 213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4 w 272"/>
                  <a:gd name="T25" fmla="*/ 60 h 272"/>
                  <a:gd name="T26" fmla="*/ 60 w 272"/>
                  <a:gd name="T27" fmla="*/ 22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2 h 272"/>
                  <a:gd name="T36" fmla="*/ 250 w 272"/>
                  <a:gd name="T37" fmla="*/ 60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4" y="213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60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2"/>
                    </a:lnTo>
                    <a:lnTo>
                      <a:pt x="250" y="60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6" name="Freeform 134">
                <a:extLst>
                  <a:ext uri="{FF2B5EF4-FFF2-40B4-BE49-F238E27FC236}">
                    <a16:creationId xmlns:a16="http://schemas.microsoft.com/office/drawing/2014/main" id="{801EDA59-8396-4CCA-851F-36950FF06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029" y="2926774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3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7" name="Freeform 136">
                <a:extLst>
                  <a:ext uri="{FF2B5EF4-FFF2-40B4-BE49-F238E27FC236}">
                    <a16:creationId xmlns:a16="http://schemas.microsoft.com/office/drawing/2014/main" id="{440DBC96-F1D8-4706-8DFC-398619A52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600" y="2501426"/>
                <a:ext cx="65546" cy="65546"/>
              </a:xfrm>
              <a:custGeom>
                <a:avLst/>
                <a:gdLst>
                  <a:gd name="T0" fmla="*/ 188 w 188"/>
                  <a:gd name="T1" fmla="*/ 93 h 188"/>
                  <a:gd name="T2" fmla="*/ 187 w 188"/>
                  <a:gd name="T3" fmla="*/ 113 h 188"/>
                  <a:gd name="T4" fmla="*/ 173 w 188"/>
                  <a:gd name="T5" fmla="*/ 146 h 188"/>
                  <a:gd name="T6" fmla="*/ 147 w 188"/>
                  <a:gd name="T7" fmla="*/ 172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2 w 188"/>
                  <a:gd name="T19" fmla="*/ 113 h 188"/>
                  <a:gd name="T20" fmla="*/ 0 w 188"/>
                  <a:gd name="T21" fmla="*/ 93 h 188"/>
                  <a:gd name="T22" fmla="*/ 2 w 188"/>
                  <a:gd name="T23" fmla="*/ 75 h 188"/>
                  <a:gd name="T24" fmla="*/ 16 w 188"/>
                  <a:gd name="T25" fmla="*/ 40 h 188"/>
                  <a:gd name="T26" fmla="*/ 41 w 188"/>
                  <a:gd name="T27" fmla="*/ 16 h 188"/>
                  <a:gd name="T28" fmla="*/ 74 w 188"/>
                  <a:gd name="T29" fmla="*/ 1 h 188"/>
                  <a:gd name="T30" fmla="*/ 94 w 188"/>
                  <a:gd name="T31" fmla="*/ 0 h 188"/>
                  <a:gd name="T32" fmla="*/ 113 w 188"/>
                  <a:gd name="T33" fmla="*/ 1 h 188"/>
                  <a:gd name="T34" fmla="*/ 147 w 188"/>
                  <a:gd name="T35" fmla="*/ 16 h 188"/>
                  <a:gd name="T36" fmla="*/ 173 w 188"/>
                  <a:gd name="T37" fmla="*/ 40 h 188"/>
                  <a:gd name="T38" fmla="*/ 187 w 188"/>
                  <a:gd name="T39" fmla="*/ 75 h 188"/>
                  <a:gd name="T40" fmla="*/ 188 w 188"/>
                  <a:gd name="T41" fmla="*/ 9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3"/>
                    </a:moveTo>
                    <a:lnTo>
                      <a:pt x="187" y="113"/>
                    </a:lnTo>
                    <a:lnTo>
                      <a:pt x="173" y="146"/>
                    </a:lnTo>
                    <a:lnTo>
                      <a:pt x="147" y="172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2" y="113"/>
                    </a:lnTo>
                    <a:lnTo>
                      <a:pt x="0" y="93"/>
                    </a:lnTo>
                    <a:lnTo>
                      <a:pt x="2" y="75"/>
                    </a:lnTo>
                    <a:lnTo>
                      <a:pt x="16" y="40"/>
                    </a:lnTo>
                    <a:lnTo>
                      <a:pt x="41" y="16"/>
                    </a:lnTo>
                    <a:lnTo>
                      <a:pt x="74" y="1"/>
                    </a:lnTo>
                    <a:lnTo>
                      <a:pt x="94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0"/>
                    </a:lnTo>
                    <a:lnTo>
                      <a:pt x="187" y="75"/>
                    </a:lnTo>
                    <a:lnTo>
                      <a:pt x="188" y="9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8" name="Freeform 137">
                <a:extLst>
                  <a:ext uri="{FF2B5EF4-FFF2-40B4-BE49-F238E27FC236}">
                    <a16:creationId xmlns:a16="http://schemas.microsoft.com/office/drawing/2014/main" id="{D886D5DA-FB49-40D5-AA71-FA183E5C5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1652" y="202447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9" name="Freeform 138">
                <a:extLst>
                  <a:ext uri="{FF2B5EF4-FFF2-40B4-BE49-F238E27FC236}">
                    <a16:creationId xmlns:a16="http://schemas.microsoft.com/office/drawing/2014/main" id="{179DC21E-ECF9-4B8F-ADC3-DD0822B41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5729" y="511208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2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2" y="212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0" name="Freeform 139">
                <a:extLst>
                  <a:ext uri="{FF2B5EF4-FFF2-40B4-BE49-F238E27FC236}">
                    <a16:creationId xmlns:a16="http://schemas.microsoft.com/office/drawing/2014/main" id="{B61619A3-02CA-41CB-9F1E-2995B2792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4514" y="4983787"/>
                <a:ext cx="94832" cy="94832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5 h 272"/>
                  <a:gd name="T4" fmla="*/ 249 w 271"/>
                  <a:gd name="T5" fmla="*/ 213 h 272"/>
                  <a:gd name="T6" fmla="*/ 212 w 271"/>
                  <a:gd name="T7" fmla="*/ 250 h 272"/>
                  <a:gd name="T8" fmla="*/ 163 w 271"/>
                  <a:gd name="T9" fmla="*/ 271 h 272"/>
                  <a:gd name="T10" fmla="*/ 136 w 271"/>
                  <a:gd name="T11" fmla="*/ 272 h 272"/>
                  <a:gd name="T12" fmla="*/ 107 w 271"/>
                  <a:gd name="T13" fmla="*/ 271 h 272"/>
                  <a:gd name="T14" fmla="*/ 58 w 271"/>
                  <a:gd name="T15" fmla="*/ 250 h 272"/>
                  <a:gd name="T16" fmla="*/ 22 w 271"/>
                  <a:gd name="T17" fmla="*/ 213 h 272"/>
                  <a:gd name="T18" fmla="*/ 1 w 271"/>
                  <a:gd name="T19" fmla="*/ 165 h 272"/>
                  <a:gd name="T20" fmla="*/ 0 w 271"/>
                  <a:gd name="T21" fmla="*/ 136 h 272"/>
                  <a:gd name="T22" fmla="*/ 1 w 271"/>
                  <a:gd name="T23" fmla="*/ 109 h 272"/>
                  <a:gd name="T24" fmla="*/ 22 w 271"/>
                  <a:gd name="T25" fmla="*/ 60 h 272"/>
                  <a:gd name="T26" fmla="*/ 58 w 271"/>
                  <a:gd name="T27" fmla="*/ 24 h 272"/>
                  <a:gd name="T28" fmla="*/ 107 w 271"/>
                  <a:gd name="T29" fmla="*/ 3 h 272"/>
                  <a:gd name="T30" fmla="*/ 136 w 271"/>
                  <a:gd name="T31" fmla="*/ 0 h 272"/>
                  <a:gd name="T32" fmla="*/ 163 w 271"/>
                  <a:gd name="T33" fmla="*/ 3 h 272"/>
                  <a:gd name="T34" fmla="*/ 212 w 271"/>
                  <a:gd name="T35" fmla="*/ 24 h 272"/>
                  <a:gd name="T36" fmla="*/ 249 w 271"/>
                  <a:gd name="T37" fmla="*/ 60 h 272"/>
                  <a:gd name="T38" fmla="*/ 269 w 271"/>
                  <a:gd name="T39" fmla="*/ 109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5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8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8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1" name="Freeform 140">
                <a:extLst>
                  <a:ext uri="{FF2B5EF4-FFF2-40B4-BE49-F238E27FC236}">
                    <a16:creationId xmlns:a16="http://schemas.microsoft.com/office/drawing/2014/main" id="{BE918A38-72C3-4969-BB5D-BBB173A9B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4400" y="3445560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4 h 272"/>
                  <a:gd name="T4" fmla="*/ 248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59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59 w 272"/>
                  <a:gd name="T27" fmla="*/ 24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4 h 272"/>
                  <a:gd name="T36" fmla="*/ 248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4"/>
                    </a:lnTo>
                    <a:lnTo>
                      <a:pt x="248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9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9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8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2" name="Freeform 141">
                <a:extLst>
                  <a:ext uri="{FF2B5EF4-FFF2-40B4-BE49-F238E27FC236}">
                    <a16:creationId xmlns:a16="http://schemas.microsoft.com/office/drawing/2014/main" id="{BB9B145B-A801-48A6-86F4-4A2330993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318" y="2731532"/>
                <a:ext cx="65546" cy="65546"/>
              </a:xfrm>
              <a:custGeom>
                <a:avLst/>
                <a:gdLst>
                  <a:gd name="T0" fmla="*/ 188 w 188"/>
                  <a:gd name="T1" fmla="*/ 95 h 189"/>
                  <a:gd name="T2" fmla="*/ 187 w 188"/>
                  <a:gd name="T3" fmla="*/ 114 h 189"/>
                  <a:gd name="T4" fmla="*/ 173 w 188"/>
                  <a:gd name="T5" fmla="*/ 148 h 189"/>
                  <a:gd name="T6" fmla="*/ 147 w 188"/>
                  <a:gd name="T7" fmla="*/ 174 h 189"/>
                  <a:gd name="T8" fmla="*/ 113 w 188"/>
                  <a:gd name="T9" fmla="*/ 188 h 189"/>
                  <a:gd name="T10" fmla="*/ 95 w 188"/>
                  <a:gd name="T11" fmla="*/ 189 h 189"/>
                  <a:gd name="T12" fmla="*/ 75 w 188"/>
                  <a:gd name="T13" fmla="*/ 188 h 189"/>
                  <a:gd name="T14" fmla="*/ 42 w 188"/>
                  <a:gd name="T15" fmla="*/ 174 h 189"/>
                  <a:gd name="T16" fmla="*/ 16 w 188"/>
                  <a:gd name="T17" fmla="*/ 148 h 189"/>
                  <a:gd name="T18" fmla="*/ 2 w 188"/>
                  <a:gd name="T19" fmla="*/ 114 h 189"/>
                  <a:gd name="T20" fmla="*/ 0 w 188"/>
                  <a:gd name="T21" fmla="*/ 95 h 189"/>
                  <a:gd name="T22" fmla="*/ 2 w 188"/>
                  <a:gd name="T23" fmla="*/ 75 h 189"/>
                  <a:gd name="T24" fmla="*/ 16 w 188"/>
                  <a:gd name="T25" fmla="*/ 41 h 189"/>
                  <a:gd name="T26" fmla="*/ 42 w 188"/>
                  <a:gd name="T27" fmla="*/ 16 h 189"/>
                  <a:gd name="T28" fmla="*/ 75 w 188"/>
                  <a:gd name="T29" fmla="*/ 1 h 189"/>
                  <a:gd name="T30" fmla="*/ 95 w 188"/>
                  <a:gd name="T31" fmla="*/ 0 h 189"/>
                  <a:gd name="T32" fmla="*/ 113 w 188"/>
                  <a:gd name="T33" fmla="*/ 1 h 189"/>
                  <a:gd name="T34" fmla="*/ 147 w 188"/>
                  <a:gd name="T35" fmla="*/ 16 h 189"/>
                  <a:gd name="T36" fmla="*/ 173 w 188"/>
                  <a:gd name="T37" fmla="*/ 41 h 189"/>
                  <a:gd name="T38" fmla="*/ 187 w 188"/>
                  <a:gd name="T39" fmla="*/ 75 h 189"/>
                  <a:gd name="T40" fmla="*/ 188 w 188"/>
                  <a:gd name="T41" fmla="*/ 9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9">
                    <a:moveTo>
                      <a:pt x="188" y="95"/>
                    </a:moveTo>
                    <a:lnTo>
                      <a:pt x="187" y="114"/>
                    </a:lnTo>
                    <a:lnTo>
                      <a:pt x="173" y="148"/>
                    </a:lnTo>
                    <a:lnTo>
                      <a:pt x="147" y="174"/>
                    </a:lnTo>
                    <a:lnTo>
                      <a:pt x="113" y="188"/>
                    </a:lnTo>
                    <a:lnTo>
                      <a:pt x="95" y="189"/>
                    </a:lnTo>
                    <a:lnTo>
                      <a:pt x="75" y="188"/>
                    </a:lnTo>
                    <a:lnTo>
                      <a:pt x="42" y="174"/>
                    </a:lnTo>
                    <a:lnTo>
                      <a:pt x="16" y="148"/>
                    </a:lnTo>
                    <a:lnTo>
                      <a:pt x="2" y="114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6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3" name="Freeform 142">
                <a:extLst>
                  <a:ext uri="{FF2B5EF4-FFF2-40B4-BE49-F238E27FC236}">
                    <a16:creationId xmlns:a16="http://schemas.microsoft.com/office/drawing/2014/main" id="{26140425-3B9A-4295-9F9C-196ADA816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262" y="2698062"/>
                <a:ext cx="66940" cy="66940"/>
              </a:xfrm>
              <a:custGeom>
                <a:avLst/>
                <a:gdLst>
                  <a:gd name="T0" fmla="*/ 189 w 189"/>
                  <a:gd name="T1" fmla="*/ 95 h 190"/>
                  <a:gd name="T2" fmla="*/ 188 w 189"/>
                  <a:gd name="T3" fmla="*/ 114 h 190"/>
                  <a:gd name="T4" fmla="*/ 174 w 189"/>
                  <a:gd name="T5" fmla="*/ 148 h 190"/>
                  <a:gd name="T6" fmla="*/ 148 w 189"/>
                  <a:gd name="T7" fmla="*/ 174 h 190"/>
                  <a:gd name="T8" fmla="*/ 114 w 189"/>
                  <a:gd name="T9" fmla="*/ 188 h 190"/>
                  <a:gd name="T10" fmla="*/ 94 w 189"/>
                  <a:gd name="T11" fmla="*/ 190 h 190"/>
                  <a:gd name="T12" fmla="*/ 75 w 189"/>
                  <a:gd name="T13" fmla="*/ 188 h 190"/>
                  <a:gd name="T14" fmla="*/ 41 w 189"/>
                  <a:gd name="T15" fmla="*/ 174 h 190"/>
                  <a:gd name="T16" fmla="*/ 15 w 189"/>
                  <a:gd name="T17" fmla="*/ 148 h 190"/>
                  <a:gd name="T18" fmla="*/ 1 w 189"/>
                  <a:gd name="T19" fmla="*/ 114 h 190"/>
                  <a:gd name="T20" fmla="*/ 0 w 189"/>
                  <a:gd name="T21" fmla="*/ 95 h 190"/>
                  <a:gd name="T22" fmla="*/ 1 w 189"/>
                  <a:gd name="T23" fmla="*/ 76 h 190"/>
                  <a:gd name="T24" fmla="*/ 15 w 189"/>
                  <a:gd name="T25" fmla="*/ 42 h 190"/>
                  <a:gd name="T26" fmla="*/ 41 w 189"/>
                  <a:gd name="T27" fmla="*/ 16 h 190"/>
                  <a:gd name="T28" fmla="*/ 75 w 189"/>
                  <a:gd name="T29" fmla="*/ 2 h 190"/>
                  <a:gd name="T30" fmla="*/ 94 w 189"/>
                  <a:gd name="T31" fmla="*/ 0 h 190"/>
                  <a:gd name="T32" fmla="*/ 114 w 189"/>
                  <a:gd name="T33" fmla="*/ 2 h 190"/>
                  <a:gd name="T34" fmla="*/ 148 w 189"/>
                  <a:gd name="T35" fmla="*/ 16 h 190"/>
                  <a:gd name="T36" fmla="*/ 174 w 189"/>
                  <a:gd name="T37" fmla="*/ 42 h 190"/>
                  <a:gd name="T38" fmla="*/ 188 w 189"/>
                  <a:gd name="T39" fmla="*/ 76 h 190"/>
                  <a:gd name="T40" fmla="*/ 189 w 189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90">
                    <a:moveTo>
                      <a:pt x="189" y="95"/>
                    </a:moveTo>
                    <a:lnTo>
                      <a:pt x="188" y="114"/>
                    </a:lnTo>
                    <a:lnTo>
                      <a:pt x="174" y="148"/>
                    </a:lnTo>
                    <a:lnTo>
                      <a:pt x="148" y="174"/>
                    </a:lnTo>
                    <a:lnTo>
                      <a:pt x="114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4" y="2"/>
                    </a:lnTo>
                    <a:lnTo>
                      <a:pt x="148" y="16"/>
                    </a:lnTo>
                    <a:lnTo>
                      <a:pt x="174" y="42"/>
                    </a:lnTo>
                    <a:lnTo>
                      <a:pt x="188" y="76"/>
                    </a:lnTo>
                    <a:lnTo>
                      <a:pt x="189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4" name="Freeform 143">
                <a:extLst>
                  <a:ext uri="{FF2B5EF4-FFF2-40B4-BE49-F238E27FC236}">
                    <a16:creationId xmlns:a16="http://schemas.microsoft.com/office/drawing/2014/main" id="{04B3D284-0FF5-4674-964D-563F3EEF4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0889" y="2395438"/>
                <a:ext cx="52994" cy="54389"/>
              </a:xfrm>
              <a:custGeom>
                <a:avLst/>
                <a:gdLst>
                  <a:gd name="T0" fmla="*/ 154 w 154"/>
                  <a:gd name="T1" fmla="*/ 78 h 154"/>
                  <a:gd name="T2" fmla="*/ 153 w 154"/>
                  <a:gd name="T3" fmla="*/ 93 h 154"/>
                  <a:gd name="T4" fmla="*/ 141 w 154"/>
                  <a:gd name="T5" fmla="*/ 121 h 154"/>
                  <a:gd name="T6" fmla="*/ 120 w 154"/>
                  <a:gd name="T7" fmla="*/ 141 h 154"/>
                  <a:gd name="T8" fmla="*/ 92 w 154"/>
                  <a:gd name="T9" fmla="*/ 153 h 154"/>
                  <a:gd name="T10" fmla="*/ 76 w 154"/>
                  <a:gd name="T11" fmla="*/ 154 h 154"/>
                  <a:gd name="T12" fmla="*/ 60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1 h 154"/>
                  <a:gd name="T18" fmla="*/ 1 w 154"/>
                  <a:gd name="T19" fmla="*/ 93 h 154"/>
                  <a:gd name="T20" fmla="*/ 0 w 154"/>
                  <a:gd name="T21" fmla="*/ 78 h 154"/>
                  <a:gd name="T22" fmla="*/ 1 w 154"/>
                  <a:gd name="T23" fmla="*/ 62 h 154"/>
                  <a:gd name="T24" fmla="*/ 13 w 154"/>
                  <a:gd name="T25" fmla="*/ 34 h 154"/>
                  <a:gd name="T26" fmla="*/ 33 w 154"/>
                  <a:gd name="T27" fmla="*/ 13 h 154"/>
                  <a:gd name="T28" fmla="*/ 60 w 154"/>
                  <a:gd name="T29" fmla="*/ 1 h 154"/>
                  <a:gd name="T30" fmla="*/ 76 w 154"/>
                  <a:gd name="T31" fmla="*/ 0 h 154"/>
                  <a:gd name="T32" fmla="*/ 92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4 h 154"/>
                  <a:gd name="T38" fmla="*/ 153 w 154"/>
                  <a:gd name="T39" fmla="*/ 62 h 154"/>
                  <a:gd name="T40" fmla="*/ 154 w 154"/>
                  <a:gd name="T41" fmla="*/ 78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8"/>
                    </a:moveTo>
                    <a:lnTo>
                      <a:pt x="153" y="93"/>
                    </a:lnTo>
                    <a:lnTo>
                      <a:pt x="141" y="121"/>
                    </a:lnTo>
                    <a:lnTo>
                      <a:pt x="120" y="141"/>
                    </a:lnTo>
                    <a:lnTo>
                      <a:pt x="92" y="153"/>
                    </a:lnTo>
                    <a:lnTo>
                      <a:pt x="76" y="154"/>
                    </a:lnTo>
                    <a:lnTo>
                      <a:pt x="60" y="153"/>
                    </a:lnTo>
                    <a:lnTo>
                      <a:pt x="33" y="141"/>
                    </a:lnTo>
                    <a:lnTo>
                      <a:pt x="13" y="121"/>
                    </a:lnTo>
                    <a:lnTo>
                      <a:pt x="1" y="93"/>
                    </a:lnTo>
                    <a:lnTo>
                      <a:pt x="0" y="78"/>
                    </a:lnTo>
                    <a:lnTo>
                      <a:pt x="1" y="62"/>
                    </a:lnTo>
                    <a:lnTo>
                      <a:pt x="13" y="34"/>
                    </a:lnTo>
                    <a:lnTo>
                      <a:pt x="33" y="13"/>
                    </a:lnTo>
                    <a:lnTo>
                      <a:pt x="60" y="1"/>
                    </a:lnTo>
                    <a:lnTo>
                      <a:pt x="76" y="0"/>
                    </a:lnTo>
                    <a:lnTo>
                      <a:pt x="92" y="1"/>
                    </a:lnTo>
                    <a:lnTo>
                      <a:pt x="120" y="13"/>
                    </a:lnTo>
                    <a:lnTo>
                      <a:pt x="141" y="34"/>
                    </a:lnTo>
                    <a:lnTo>
                      <a:pt x="153" y="62"/>
                    </a:lnTo>
                    <a:lnTo>
                      <a:pt x="154" y="7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5" name="Freeform 144">
                <a:extLst>
                  <a:ext uri="{FF2B5EF4-FFF2-40B4-BE49-F238E27FC236}">
                    <a16:creationId xmlns:a16="http://schemas.microsoft.com/office/drawing/2014/main" id="{E6342C52-858A-40B7-995A-E2B16E597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558" y="4798307"/>
                <a:ext cx="54389" cy="54389"/>
              </a:xfrm>
              <a:custGeom>
                <a:avLst/>
                <a:gdLst>
                  <a:gd name="T0" fmla="*/ 154 w 154"/>
                  <a:gd name="T1" fmla="*/ 76 h 154"/>
                  <a:gd name="T2" fmla="*/ 153 w 154"/>
                  <a:gd name="T3" fmla="*/ 92 h 154"/>
                  <a:gd name="T4" fmla="*/ 142 w 154"/>
                  <a:gd name="T5" fmla="*/ 120 h 154"/>
                  <a:gd name="T6" fmla="*/ 121 w 154"/>
                  <a:gd name="T7" fmla="*/ 141 h 154"/>
                  <a:gd name="T8" fmla="*/ 92 w 154"/>
                  <a:gd name="T9" fmla="*/ 152 h 154"/>
                  <a:gd name="T10" fmla="*/ 77 w 154"/>
                  <a:gd name="T11" fmla="*/ 154 h 154"/>
                  <a:gd name="T12" fmla="*/ 61 w 154"/>
                  <a:gd name="T13" fmla="*/ 152 h 154"/>
                  <a:gd name="T14" fmla="*/ 34 w 154"/>
                  <a:gd name="T15" fmla="*/ 141 h 154"/>
                  <a:gd name="T16" fmla="*/ 13 w 154"/>
                  <a:gd name="T17" fmla="*/ 120 h 154"/>
                  <a:gd name="T18" fmla="*/ 2 w 154"/>
                  <a:gd name="T19" fmla="*/ 92 h 154"/>
                  <a:gd name="T20" fmla="*/ 0 w 154"/>
                  <a:gd name="T21" fmla="*/ 76 h 154"/>
                  <a:gd name="T22" fmla="*/ 2 w 154"/>
                  <a:gd name="T23" fmla="*/ 60 h 154"/>
                  <a:gd name="T24" fmla="*/ 13 w 154"/>
                  <a:gd name="T25" fmla="*/ 33 h 154"/>
                  <a:gd name="T26" fmla="*/ 34 w 154"/>
                  <a:gd name="T27" fmla="*/ 12 h 154"/>
                  <a:gd name="T28" fmla="*/ 61 w 154"/>
                  <a:gd name="T29" fmla="*/ 1 h 154"/>
                  <a:gd name="T30" fmla="*/ 77 w 154"/>
                  <a:gd name="T31" fmla="*/ 0 h 154"/>
                  <a:gd name="T32" fmla="*/ 92 w 154"/>
                  <a:gd name="T33" fmla="*/ 1 h 154"/>
                  <a:gd name="T34" fmla="*/ 121 w 154"/>
                  <a:gd name="T35" fmla="*/ 12 h 154"/>
                  <a:gd name="T36" fmla="*/ 142 w 154"/>
                  <a:gd name="T37" fmla="*/ 33 h 154"/>
                  <a:gd name="T38" fmla="*/ 153 w 154"/>
                  <a:gd name="T39" fmla="*/ 60 h 154"/>
                  <a:gd name="T40" fmla="*/ 154 w 154"/>
                  <a:gd name="T41" fmla="*/ 7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6"/>
                    </a:moveTo>
                    <a:lnTo>
                      <a:pt x="153" y="92"/>
                    </a:lnTo>
                    <a:lnTo>
                      <a:pt x="142" y="120"/>
                    </a:lnTo>
                    <a:lnTo>
                      <a:pt x="121" y="141"/>
                    </a:lnTo>
                    <a:lnTo>
                      <a:pt x="92" y="152"/>
                    </a:lnTo>
                    <a:lnTo>
                      <a:pt x="77" y="154"/>
                    </a:lnTo>
                    <a:lnTo>
                      <a:pt x="61" y="152"/>
                    </a:lnTo>
                    <a:lnTo>
                      <a:pt x="34" y="141"/>
                    </a:lnTo>
                    <a:lnTo>
                      <a:pt x="13" y="120"/>
                    </a:lnTo>
                    <a:lnTo>
                      <a:pt x="2" y="92"/>
                    </a:lnTo>
                    <a:lnTo>
                      <a:pt x="0" y="76"/>
                    </a:lnTo>
                    <a:lnTo>
                      <a:pt x="2" y="60"/>
                    </a:lnTo>
                    <a:lnTo>
                      <a:pt x="13" y="33"/>
                    </a:lnTo>
                    <a:lnTo>
                      <a:pt x="34" y="12"/>
                    </a:lnTo>
                    <a:lnTo>
                      <a:pt x="61" y="1"/>
                    </a:lnTo>
                    <a:lnTo>
                      <a:pt x="77" y="0"/>
                    </a:lnTo>
                    <a:lnTo>
                      <a:pt x="92" y="1"/>
                    </a:lnTo>
                    <a:lnTo>
                      <a:pt x="121" y="12"/>
                    </a:lnTo>
                    <a:lnTo>
                      <a:pt x="142" y="33"/>
                    </a:lnTo>
                    <a:lnTo>
                      <a:pt x="153" y="60"/>
                    </a:lnTo>
                    <a:lnTo>
                      <a:pt x="154" y="7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6" name="Freeform 145">
                <a:extLst>
                  <a:ext uri="{FF2B5EF4-FFF2-40B4-BE49-F238E27FC236}">
                    <a16:creationId xmlns:a16="http://schemas.microsoft.com/office/drawing/2014/main" id="{5311CFCC-0AE3-48EF-B2EB-FECA991A5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359" y="5130218"/>
                <a:ext cx="52994" cy="52994"/>
              </a:xfrm>
              <a:custGeom>
                <a:avLst/>
                <a:gdLst>
                  <a:gd name="T0" fmla="*/ 154 w 154"/>
                  <a:gd name="T1" fmla="*/ 77 h 154"/>
                  <a:gd name="T2" fmla="*/ 152 w 154"/>
                  <a:gd name="T3" fmla="*/ 93 h 154"/>
                  <a:gd name="T4" fmla="*/ 141 w 154"/>
                  <a:gd name="T5" fmla="*/ 120 h 154"/>
                  <a:gd name="T6" fmla="*/ 120 w 154"/>
                  <a:gd name="T7" fmla="*/ 141 h 154"/>
                  <a:gd name="T8" fmla="*/ 93 w 154"/>
                  <a:gd name="T9" fmla="*/ 153 h 154"/>
                  <a:gd name="T10" fmla="*/ 77 w 154"/>
                  <a:gd name="T11" fmla="*/ 154 h 154"/>
                  <a:gd name="T12" fmla="*/ 62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0 h 154"/>
                  <a:gd name="T18" fmla="*/ 1 w 154"/>
                  <a:gd name="T19" fmla="*/ 93 h 154"/>
                  <a:gd name="T20" fmla="*/ 0 w 154"/>
                  <a:gd name="T21" fmla="*/ 77 h 154"/>
                  <a:gd name="T22" fmla="*/ 1 w 154"/>
                  <a:gd name="T23" fmla="*/ 62 h 154"/>
                  <a:gd name="T24" fmla="*/ 13 w 154"/>
                  <a:gd name="T25" fmla="*/ 33 h 154"/>
                  <a:gd name="T26" fmla="*/ 33 w 154"/>
                  <a:gd name="T27" fmla="*/ 13 h 154"/>
                  <a:gd name="T28" fmla="*/ 62 w 154"/>
                  <a:gd name="T29" fmla="*/ 1 h 154"/>
                  <a:gd name="T30" fmla="*/ 77 w 154"/>
                  <a:gd name="T31" fmla="*/ 0 h 154"/>
                  <a:gd name="T32" fmla="*/ 93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3 h 154"/>
                  <a:gd name="T38" fmla="*/ 152 w 154"/>
                  <a:gd name="T39" fmla="*/ 62 h 154"/>
                  <a:gd name="T40" fmla="*/ 154 w 154"/>
                  <a:gd name="T41" fmla="*/ 7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7"/>
                    </a:moveTo>
                    <a:lnTo>
                      <a:pt x="152" y="93"/>
                    </a:lnTo>
                    <a:lnTo>
                      <a:pt x="141" y="120"/>
                    </a:lnTo>
                    <a:lnTo>
                      <a:pt x="120" y="141"/>
                    </a:lnTo>
                    <a:lnTo>
                      <a:pt x="93" y="153"/>
                    </a:lnTo>
                    <a:lnTo>
                      <a:pt x="77" y="154"/>
                    </a:lnTo>
                    <a:lnTo>
                      <a:pt x="62" y="153"/>
                    </a:lnTo>
                    <a:lnTo>
                      <a:pt x="33" y="141"/>
                    </a:lnTo>
                    <a:lnTo>
                      <a:pt x="13" y="120"/>
                    </a:lnTo>
                    <a:lnTo>
                      <a:pt x="1" y="93"/>
                    </a:lnTo>
                    <a:lnTo>
                      <a:pt x="0" y="77"/>
                    </a:lnTo>
                    <a:lnTo>
                      <a:pt x="1" y="62"/>
                    </a:lnTo>
                    <a:lnTo>
                      <a:pt x="13" y="33"/>
                    </a:lnTo>
                    <a:lnTo>
                      <a:pt x="33" y="13"/>
                    </a:lnTo>
                    <a:lnTo>
                      <a:pt x="62" y="1"/>
                    </a:lnTo>
                    <a:lnTo>
                      <a:pt x="77" y="0"/>
                    </a:lnTo>
                    <a:lnTo>
                      <a:pt x="93" y="1"/>
                    </a:lnTo>
                    <a:lnTo>
                      <a:pt x="120" y="13"/>
                    </a:lnTo>
                    <a:lnTo>
                      <a:pt x="141" y="33"/>
                    </a:lnTo>
                    <a:lnTo>
                      <a:pt x="152" y="62"/>
                    </a:lnTo>
                    <a:lnTo>
                      <a:pt x="154" y="7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7" name="Freeform 146">
                <a:extLst>
                  <a:ext uri="{FF2B5EF4-FFF2-40B4-BE49-F238E27FC236}">
                    <a16:creationId xmlns:a16="http://schemas.microsoft.com/office/drawing/2014/main" id="{C8551CBB-D738-4CA6-A538-2EA227BEC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671" y="2495848"/>
                <a:ext cx="79492" cy="79492"/>
              </a:xfrm>
              <a:custGeom>
                <a:avLst/>
                <a:gdLst>
                  <a:gd name="T0" fmla="*/ 228 w 228"/>
                  <a:gd name="T1" fmla="*/ 116 h 230"/>
                  <a:gd name="T2" fmla="*/ 227 w 228"/>
                  <a:gd name="T3" fmla="*/ 139 h 230"/>
                  <a:gd name="T4" fmla="*/ 210 w 228"/>
                  <a:gd name="T5" fmla="*/ 179 h 230"/>
                  <a:gd name="T6" fmla="*/ 179 w 228"/>
                  <a:gd name="T7" fmla="*/ 210 h 230"/>
                  <a:gd name="T8" fmla="*/ 137 w 228"/>
                  <a:gd name="T9" fmla="*/ 229 h 230"/>
                  <a:gd name="T10" fmla="*/ 114 w 228"/>
                  <a:gd name="T11" fmla="*/ 230 h 230"/>
                  <a:gd name="T12" fmla="*/ 91 w 228"/>
                  <a:gd name="T13" fmla="*/ 229 h 230"/>
                  <a:gd name="T14" fmla="*/ 49 w 228"/>
                  <a:gd name="T15" fmla="*/ 210 h 230"/>
                  <a:gd name="T16" fmla="*/ 18 w 228"/>
                  <a:gd name="T17" fmla="*/ 179 h 230"/>
                  <a:gd name="T18" fmla="*/ 1 w 228"/>
                  <a:gd name="T19" fmla="*/ 139 h 230"/>
                  <a:gd name="T20" fmla="*/ 0 w 228"/>
                  <a:gd name="T21" fmla="*/ 116 h 230"/>
                  <a:gd name="T22" fmla="*/ 1 w 228"/>
                  <a:gd name="T23" fmla="*/ 92 h 230"/>
                  <a:gd name="T24" fmla="*/ 18 w 228"/>
                  <a:gd name="T25" fmla="*/ 51 h 230"/>
                  <a:gd name="T26" fmla="*/ 49 w 228"/>
                  <a:gd name="T27" fmla="*/ 20 h 230"/>
                  <a:gd name="T28" fmla="*/ 91 w 228"/>
                  <a:gd name="T29" fmla="*/ 2 h 230"/>
                  <a:gd name="T30" fmla="*/ 114 w 228"/>
                  <a:gd name="T31" fmla="*/ 0 h 230"/>
                  <a:gd name="T32" fmla="*/ 137 w 228"/>
                  <a:gd name="T33" fmla="*/ 2 h 230"/>
                  <a:gd name="T34" fmla="*/ 179 w 228"/>
                  <a:gd name="T35" fmla="*/ 20 h 230"/>
                  <a:gd name="T36" fmla="*/ 210 w 228"/>
                  <a:gd name="T37" fmla="*/ 51 h 230"/>
                  <a:gd name="T38" fmla="*/ 227 w 228"/>
                  <a:gd name="T39" fmla="*/ 92 h 230"/>
                  <a:gd name="T40" fmla="*/ 228 w 228"/>
                  <a:gd name="T41" fmla="*/ 116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8" h="230">
                    <a:moveTo>
                      <a:pt x="228" y="116"/>
                    </a:moveTo>
                    <a:lnTo>
                      <a:pt x="227" y="139"/>
                    </a:lnTo>
                    <a:lnTo>
                      <a:pt x="210" y="179"/>
                    </a:lnTo>
                    <a:lnTo>
                      <a:pt x="179" y="210"/>
                    </a:lnTo>
                    <a:lnTo>
                      <a:pt x="137" y="229"/>
                    </a:lnTo>
                    <a:lnTo>
                      <a:pt x="114" y="230"/>
                    </a:lnTo>
                    <a:lnTo>
                      <a:pt x="91" y="229"/>
                    </a:lnTo>
                    <a:lnTo>
                      <a:pt x="49" y="210"/>
                    </a:lnTo>
                    <a:lnTo>
                      <a:pt x="18" y="179"/>
                    </a:lnTo>
                    <a:lnTo>
                      <a:pt x="1" y="139"/>
                    </a:lnTo>
                    <a:lnTo>
                      <a:pt x="0" y="116"/>
                    </a:lnTo>
                    <a:lnTo>
                      <a:pt x="1" y="92"/>
                    </a:lnTo>
                    <a:lnTo>
                      <a:pt x="18" y="51"/>
                    </a:lnTo>
                    <a:lnTo>
                      <a:pt x="49" y="20"/>
                    </a:lnTo>
                    <a:lnTo>
                      <a:pt x="91" y="2"/>
                    </a:lnTo>
                    <a:lnTo>
                      <a:pt x="114" y="0"/>
                    </a:lnTo>
                    <a:lnTo>
                      <a:pt x="137" y="2"/>
                    </a:lnTo>
                    <a:lnTo>
                      <a:pt x="179" y="20"/>
                    </a:lnTo>
                    <a:lnTo>
                      <a:pt x="210" y="51"/>
                    </a:lnTo>
                    <a:lnTo>
                      <a:pt x="227" y="92"/>
                    </a:lnTo>
                    <a:lnTo>
                      <a:pt x="228" y="11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8" name="Freeform 147">
                <a:extLst>
                  <a:ext uri="{FF2B5EF4-FFF2-40B4-BE49-F238E27FC236}">
                    <a16:creationId xmlns:a16="http://schemas.microsoft.com/office/drawing/2014/main" id="{F4AF0E69-9A76-43B7-BA6D-D19712CE1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9502" y="2790105"/>
                <a:ext cx="94832" cy="96227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3 h 272"/>
                  <a:gd name="T4" fmla="*/ 249 w 271"/>
                  <a:gd name="T5" fmla="*/ 212 h 272"/>
                  <a:gd name="T6" fmla="*/ 212 w 271"/>
                  <a:gd name="T7" fmla="*/ 249 h 272"/>
                  <a:gd name="T8" fmla="*/ 163 w 271"/>
                  <a:gd name="T9" fmla="*/ 269 h 272"/>
                  <a:gd name="T10" fmla="*/ 136 w 271"/>
                  <a:gd name="T11" fmla="*/ 272 h 272"/>
                  <a:gd name="T12" fmla="*/ 107 w 271"/>
                  <a:gd name="T13" fmla="*/ 269 h 272"/>
                  <a:gd name="T14" fmla="*/ 58 w 271"/>
                  <a:gd name="T15" fmla="*/ 249 h 272"/>
                  <a:gd name="T16" fmla="*/ 22 w 271"/>
                  <a:gd name="T17" fmla="*/ 212 h 272"/>
                  <a:gd name="T18" fmla="*/ 1 w 271"/>
                  <a:gd name="T19" fmla="*/ 163 h 272"/>
                  <a:gd name="T20" fmla="*/ 0 w 271"/>
                  <a:gd name="T21" fmla="*/ 136 h 272"/>
                  <a:gd name="T22" fmla="*/ 1 w 271"/>
                  <a:gd name="T23" fmla="*/ 107 h 272"/>
                  <a:gd name="T24" fmla="*/ 22 w 271"/>
                  <a:gd name="T25" fmla="*/ 59 h 272"/>
                  <a:gd name="T26" fmla="*/ 58 w 271"/>
                  <a:gd name="T27" fmla="*/ 22 h 272"/>
                  <a:gd name="T28" fmla="*/ 107 w 271"/>
                  <a:gd name="T29" fmla="*/ 1 h 272"/>
                  <a:gd name="T30" fmla="*/ 136 w 271"/>
                  <a:gd name="T31" fmla="*/ 0 h 272"/>
                  <a:gd name="T32" fmla="*/ 163 w 271"/>
                  <a:gd name="T33" fmla="*/ 1 h 272"/>
                  <a:gd name="T34" fmla="*/ 212 w 271"/>
                  <a:gd name="T35" fmla="*/ 22 h 272"/>
                  <a:gd name="T36" fmla="*/ 249 w 271"/>
                  <a:gd name="T37" fmla="*/ 59 h 272"/>
                  <a:gd name="T38" fmla="*/ 269 w 271"/>
                  <a:gd name="T39" fmla="*/ 107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3"/>
                    </a:lnTo>
                    <a:lnTo>
                      <a:pt x="249" y="212"/>
                    </a:lnTo>
                    <a:lnTo>
                      <a:pt x="212" y="249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7" y="269"/>
                    </a:lnTo>
                    <a:lnTo>
                      <a:pt x="58" y="249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9"/>
                    </a:lnTo>
                    <a:lnTo>
                      <a:pt x="58" y="22"/>
                    </a:lnTo>
                    <a:lnTo>
                      <a:pt x="107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49" y="59"/>
                    </a:lnTo>
                    <a:lnTo>
                      <a:pt x="269" y="107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9" name="Freeform 148">
                <a:extLst>
                  <a:ext uri="{FF2B5EF4-FFF2-40B4-BE49-F238E27FC236}">
                    <a16:creationId xmlns:a16="http://schemas.microsoft.com/office/drawing/2014/main" id="{73527EC7-76BD-4DBC-B015-328D1AABE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6278" y="4039653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0" name="Freeform 150">
                <a:extLst>
                  <a:ext uri="{FF2B5EF4-FFF2-40B4-BE49-F238E27FC236}">
                    <a16:creationId xmlns:a16="http://schemas.microsoft.com/office/drawing/2014/main" id="{73795846-02D4-4F7E-891D-DE4897BF4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423" y="310667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2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59 w 272"/>
                  <a:gd name="T15" fmla="*/ 248 h 272"/>
                  <a:gd name="T16" fmla="*/ 23 w 272"/>
                  <a:gd name="T17" fmla="*/ 212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7 h 272"/>
                  <a:gd name="T24" fmla="*/ 23 w 272"/>
                  <a:gd name="T25" fmla="*/ 59 h 272"/>
                  <a:gd name="T26" fmla="*/ 59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9"/>
                    </a:lnTo>
                    <a:lnTo>
                      <a:pt x="59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1" name="Freeform 154">
                <a:extLst>
                  <a:ext uri="{FF2B5EF4-FFF2-40B4-BE49-F238E27FC236}">
                    <a16:creationId xmlns:a16="http://schemas.microsoft.com/office/drawing/2014/main" id="{FAACD410-AA58-4A66-9012-ECABD1D4A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1678" y="1790188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1 w 273"/>
                  <a:gd name="T3" fmla="*/ 165 h 273"/>
                  <a:gd name="T4" fmla="*/ 251 w 273"/>
                  <a:gd name="T5" fmla="*/ 213 h 273"/>
                  <a:gd name="T6" fmla="*/ 213 w 273"/>
                  <a:gd name="T7" fmla="*/ 251 h 273"/>
                  <a:gd name="T8" fmla="*/ 165 w 273"/>
                  <a:gd name="T9" fmla="*/ 271 h 273"/>
                  <a:gd name="T10" fmla="*/ 136 w 273"/>
                  <a:gd name="T11" fmla="*/ 273 h 273"/>
                  <a:gd name="T12" fmla="*/ 109 w 273"/>
                  <a:gd name="T13" fmla="*/ 271 h 273"/>
                  <a:gd name="T14" fmla="*/ 60 w 273"/>
                  <a:gd name="T15" fmla="*/ 251 h 273"/>
                  <a:gd name="T16" fmla="*/ 24 w 273"/>
                  <a:gd name="T17" fmla="*/ 213 h 273"/>
                  <a:gd name="T18" fmla="*/ 3 w 273"/>
                  <a:gd name="T19" fmla="*/ 165 h 273"/>
                  <a:gd name="T20" fmla="*/ 0 w 273"/>
                  <a:gd name="T21" fmla="*/ 137 h 273"/>
                  <a:gd name="T22" fmla="*/ 3 w 273"/>
                  <a:gd name="T23" fmla="*/ 109 h 273"/>
                  <a:gd name="T24" fmla="*/ 24 w 273"/>
                  <a:gd name="T25" fmla="*/ 60 h 273"/>
                  <a:gd name="T26" fmla="*/ 60 w 273"/>
                  <a:gd name="T27" fmla="*/ 24 h 273"/>
                  <a:gd name="T28" fmla="*/ 109 w 273"/>
                  <a:gd name="T29" fmla="*/ 3 h 273"/>
                  <a:gd name="T30" fmla="*/ 136 w 273"/>
                  <a:gd name="T31" fmla="*/ 0 h 273"/>
                  <a:gd name="T32" fmla="*/ 165 w 273"/>
                  <a:gd name="T33" fmla="*/ 3 h 273"/>
                  <a:gd name="T34" fmla="*/ 213 w 273"/>
                  <a:gd name="T35" fmla="*/ 24 h 273"/>
                  <a:gd name="T36" fmla="*/ 251 w 273"/>
                  <a:gd name="T37" fmla="*/ 60 h 273"/>
                  <a:gd name="T38" fmla="*/ 271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1" y="165"/>
                    </a:lnTo>
                    <a:lnTo>
                      <a:pt x="251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1" y="60"/>
                    </a:lnTo>
                    <a:lnTo>
                      <a:pt x="271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2" name="Freeform 155">
                <a:extLst>
                  <a:ext uri="{FF2B5EF4-FFF2-40B4-BE49-F238E27FC236}">
                    <a16:creationId xmlns:a16="http://schemas.microsoft.com/office/drawing/2014/main" id="{0FDC0900-7148-40F5-9F38-913652285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2070" y="1526611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3" name="Freeform 156">
                <a:extLst>
                  <a:ext uri="{FF2B5EF4-FFF2-40B4-BE49-F238E27FC236}">
                    <a16:creationId xmlns:a16="http://schemas.microsoft.com/office/drawing/2014/main" id="{2B4D2019-1E7D-483E-B5A3-FBBA13C20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7641" y="2611598"/>
                <a:ext cx="94832" cy="94832"/>
              </a:xfrm>
              <a:custGeom>
                <a:avLst/>
                <a:gdLst>
                  <a:gd name="T0" fmla="*/ 272 w 272"/>
                  <a:gd name="T1" fmla="*/ 136 h 270"/>
                  <a:gd name="T2" fmla="*/ 270 w 272"/>
                  <a:gd name="T3" fmla="*/ 163 h 270"/>
                  <a:gd name="T4" fmla="*/ 250 w 272"/>
                  <a:gd name="T5" fmla="*/ 212 h 270"/>
                  <a:gd name="T6" fmla="*/ 212 w 272"/>
                  <a:gd name="T7" fmla="*/ 248 h 270"/>
                  <a:gd name="T8" fmla="*/ 164 w 272"/>
                  <a:gd name="T9" fmla="*/ 269 h 270"/>
                  <a:gd name="T10" fmla="*/ 136 w 272"/>
                  <a:gd name="T11" fmla="*/ 270 h 270"/>
                  <a:gd name="T12" fmla="*/ 108 w 272"/>
                  <a:gd name="T13" fmla="*/ 269 h 270"/>
                  <a:gd name="T14" fmla="*/ 59 w 272"/>
                  <a:gd name="T15" fmla="*/ 248 h 270"/>
                  <a:gd name="T16" fmla="*/ 23 w 272"/>
                  <a:gd name="T17" fmla="*/ 212 h 270"/>
                  <a:gd name="T18" fmla="*/ 2 w 272"/>
                  <a:gd name="T19" fmla="*/ 163 h 270"/>
                  <a:gd name="T20" fmla="*/ 0 w 272"/>
                  <a:gd name="T21" fmla="*/ 136 h 270"/>
                  <a:gd name="T22" fmla="*/ 2 w 272"/>
                  <a:gd name="T23" fmla="*/ 107 h 270"/>
                  <a:gd name="T24" fmla="*/ 23 w 272"/>
                  <a:gd name="T25" fmla="*/ 58 h 270"/>
                  <a:gd name="T26" fmla="*/ 59 w 272"/>
                  <a:gd name="T27" fmla="*/ 22 h 270"/>
                  <a:gd name="T28" fmla="*/ 108 w 272"/>
                  <a:gd name="T29" fmla="*/ 1 h 270"/>
                  <a:gd name="T30" fmla="*/ 136 w 272"/>
                  <a:gd name="T31" fmla="*/ 0 h 270"/>
                  <a:gd name="T32" fmla="*/ 164 w 272"/>
                  <a:gd name="T33" fmla="*/ 1 h 270"/>
                  <a:gd name="T34" fmla="*/ 212 w 272"/>
                  <a:gd name="T35" fmla="*/ 22 h 270"/>
                  <a:gd name="T36" fmla="*/ 250 w 272"/>
                  <a:gd name="T37" fmla="*/ 58 h 270"/>
                  <a:gd name="T38" fmla="*/ 270 w 272"/>
                  <a:gd name="T39" fmla="*/ 107 h 270"/>
                  <a:gd name="T40" fmla="*/ 272 w 272"/>
                  <a:gd name="T41" fmla="*/ 13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0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4" y="269"/>
                    </a:lnTo>
                    <a:lnTo>
                      <a:pt x="136" y="270"/>
                    </a:lnTo>
                    <a:lnTo>
                      <a:pt x="108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8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4" y="1"/>
                    </a:lnTo>
                    <a:lnTo>
                      <a:pt x="212" y="22"/>
                    </a:lnTo>
                    <a:lnTo>
                      <a:pt x="250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4" name="Freeform 157">
                <a:extLst>
                  <a:ext uri="{FF2B5EF4-FFF2-40B4-BE49-F238E27FC236}">
                    <a16:creationId xmlns:a16="http://schemas.microsoft.com/office/drawing/2014/main" id="{43E28E51-D147-4B52-8574-53ECF5C49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0881" y="202726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50 w 272"/>
                  <a:gd name="T5" fmla="*/ 213 h 272"/>
                  <a:gd name="T6" fmla="*/ 212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59 w 272"/>
                  <a:gd name="T15" fmla="*/ 249 h 272"/>
                  <a:gd name="T16" fmla="*/ 23 w 272"/>
                  <a:gd name="T17" fmla="*/ 213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8 h 272"/>
                  <a:gd name="T24" fmla="*/ 23 w 272"/>
                  <a:gd name="T25" fmla="*/ 60 h 272"/>
                  <a:gd name="T26" fmla="*/ 59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3"/>
                    </a:lnTo>
                    <a:lnTo>
                      <a:pt x="212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3" y="213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3" y="60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5" name="Freeform 158">
                <a:extLst>
                  <a:ext uri="{FF2B5EF4-FFF2-40B4-BE49-F238E27FC236}">
                    <a16:creationId xmlns:a16="http://schemas.microsoft.com/office/drawing/2014/main" id="{28D35F04-9347-4531-A4DA-2C4F6EF33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7527" y="2698062"/>
                <a:ext cx="65546" cy="66940"/>
              </a:xfrm>
              <a:custGeom>
                <a:avLst/>
                <a:gdLst>
                  <a:gd name="T0" fmla="*/ 188 w 188"/>
                  <a:gd name="T1" fmla="*/ 95 h 190"/>
                  <a:gd name="T2" fmla="*/ 186 w 188"/>
                  <a:gd name="T3" fmla="*/ 114 h 190"/>
                  <a:gd name="T4" fmla="*/ 172 w 188"/>
                  <a:gd name="T5" fmla="*/ 148 h 190"/>
                  <a:gd name="T6" fmla="*/ 147 w 188"/>
                  <a:gd name="T7" fmla="*/ 174 h 190"/>
                  <a:gd name="T8" fmla="*/ 112 w 188"/>
                  <a:gd name="T9" fmla="*/ 188 h 190"/>
                  <a:gd name="T10" fmla="*/ 94 w 188"/>
                  <a:gd name="T11" fmla="*/ 190 h 190"/>
                  <a:gd name="T12" fmla="*/ 75 w 188"/>
                  <a:gd name="T13" fmla="*/ 188 h 190"/>
                  <a:gd name="T14" fmla="*/ 41 w 188"/>
                  <a:gd name="T15" fmla="*/ 174 h 190"/>
                  <a:gd name="T16" fmla="*/ 15 w 188"/>
                  <a:gd name="T17" fmla="*/ 148 h 190"/>
                  <a:gd name="T18" fmla="*/ 1 w 188"/>
                  <a:gd name="T19" fmla="*/ 114 h 190"/>
                  <a:gd name="T20" fmla="*/ 0 w 188"/>
                  <a:gd name="T21" fmla="*/ 95 h 190"/>
                  <a:gd name="T22" fmla="*/ 1 w 188"/>
                  <a:gd name="T23" fmla="*/ 76 h 190"/>
                  <a:gd name="T24" fmla="*/ 15 w 188"/>
                  <a:gd name="T25" fmla="*/ 42 h 190"/>
                  <a:gd name="T26" fmla="*/ 41 w 188"/>
                  <a:gd name="T27" fmla="*/ 16 h 190"/>
                  <a:gd name="T28" fmla="*/ 75 w 188"/>
                  <a:gd name="T29" fmla="*/ 2 h 190"/>
                  <a:gd name="T30" fmla="*/ 94 w 188"/>
                  <a:gd name="T31" fmla="*/ 0 h 190"/>
                  <a:gd name="T32" fmla="*/ 112 w 188"/>
                  <a:gd name="T33" fmla="*/ 2 h 190"/>
                  <a:gd name="T34" fmla="*/ 147 w 188"/>
                  <a:gd name="T35" fmla="*/ 16 h 190"/>
                  <a:gd name="T36" fmla="*/ 172 w 188"/>
                  <a:gd name="T37" fmla="*/ 42 h 190"/>
                  <a:gd name="T38" fmla="*/ 186 w 188"/>
                  <a:gd name="T39" fmla="*/ 76 h 190"/>
                  <a:gd name="T40" fmla="*/ 188 w 188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90">
                    <a:moveTo>
                      <a:pt x="188" y="95"/>
                    </a:moveTo>
                    <a:lnTo>
                      <a:pt x="186" y="114"/>
                    </a:lnTo>
                    <a:lnTo>
                      <a:pt x="172" y="148"/>
                    </a:lnTo>
                    <a:lnTo>
                      <a:pt x="147" y="174"/>
                    </a:lnTo>
                    <a:lnTo>
                      <a:pt x="112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2" y="2"/>
                    </a:lnTo>
                    <a:lnTo>
                      <a:pt x="147" y="16"/>
                    </a:lnTo>
                    <a:lnTo>
                      <a:pt x="172" y="42"/>
                    </a:lnTo>
                    <a:lnTo>
                      <a:pt x="186" y="76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6" name="Freeform 159">
                <a:extLst>
                  <a:ext uri="{FF2B5EF4-FFF2-40B4-BE49-F238E27FC236}">
                    <a16:creationId xmlns:a16="http://schemas.microsoft.com/office/drawing/2014/main" id="{B8D0256E-0B43-4689-AC29-F08E5C53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3720" y="2303395"/>
                <a:ext cx="65546" cy="65546"/>
              </a:xfrm>
              <a:custGeom>
                <a:avLst/>
                <a:gdLst>
                  <a:gd name="T0" fmla="*/ 188 w 188"/>
                  <a:gd name="T1" fmla="*/ 95 h 188"/>
                  <a:gd name="T2" fmla="*/ 187 w 188"/>
                  <a:gd name="T3" fmla="*/ 113 h 188"/>
                  <a:gd name="T4" fmla="*/ 173 w 188"/>
                  <a:gd name="T5" fmla="*/ 148 h 188"/>
                  <a:gd name="T6" fmla="*/ 147 w 188"/>
                  <a:gd name="T7" fmla="*/ 173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3 h 188"/>
                  <a:gd name="T16" fmla="*/ 16 w 188"/>
                  <a:gd name="T17" fmla="*/ 148 h 188"/>
                  <a:gd name="T18" fmla="*/ 2 w 188"/>
                  <a:gd name="T19" fmla="*/ 113 h 188"/>
                  <a:gd name="T20" fmla="*/ 0 w 188"/>
                  <a:gd name="T21" fmla="*/ 95 h 188"/>
                  <a:gd name="T22" fmla="*/ 2 w 188"/>
                  <a:gd name="T23" fmla="*/ 75 h 188"/>
                  <a:gd name="T24" fmla="*/ 16 w 188"/>
                  <a:gd name="T25" fmla="*/ 42 h 188"/>
                  <a:gd name="T26" fmla="*/ 41 w 188"/>
                  <a:gd name="T27" fmla="*/ 16 h 188"/>
                  <a:gd name="T28" fmla="*/ 74 w 188"/>
                  <a:gd name="T29" fmla="*/ 2 h 188"/>
                  <a:gd name="T30" fmla="*/ 94 w 188"/>
                  <a:gd name="T31" fmla="*/ 0 h 188"/>
                  <a:gd name="T32" fmla="*/ 113 w 188"/>
                  <a:gd name="T33" fmla="*/ 2 h 188"/>
                  <a:gd name="T34" fmla="*/ 147 w 188"/>
                  <a:gd name="T35" fmla="*/ 16 h 188"/>
                  <a:gd name="T36" fmla="*/ 173 w 188"/>
                  <a:gd name="T37" fmla="*/ 42 h 188"/>
                  <a:gd name="T38" fmla="*/ 187 w 188"/>
                  <a:gd name="T39" fmla="*/ 75 h 188"/>
                  <a:gd name="T40" fmla="*/ 188 w 188"/>
                  <a:gd name="T41" fmla="*/ 95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5"/>
                    </a:moveTo>
                    <a:lnTo>
                      <a:pt x="187" y="113"/>
                    </a:lnTo>
                    <a:lnTo>
                      <a:pt x="173" y="148"/>
                    </a:lnTo>
                    <a:lnTo>
                      <a:pt x="147" y="173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3"/>
                    </a:lnTo>
                    <a:lnTo>
                      <a:pt x="16" y="148"/>
                    </a:lnTo>
                    <a:lnTo>
                      <a:pt x="2" y="113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2"/>
                    </a:lnTo>
                    <a:lnTo>
                      <a:pt x="41" y="16"/>
                    </a:lnTo>
                    <a:lnTo>
                      <a:pt x="74" y="2"/>
                    </a:lnTo>
                    <a:lnTo>
                      <a:pt x="94" y="0"/>
                    </a:lnTo>
                    <a:lnTo>
                      <a:pt x="113" y="2"/>
                    </a:lnTo>
                    <a:lnTo>
                      <a:pt x="147" y="16"/>
                    </a:lnTo>
                    <a:lnTo>
                      <a:pt x="173" y="42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7" name="Freeform 160">
                <a:extLst>
                  <a:ext uri="{FF2B5EF4-FFF2-40B4-BE49-F238E27FC236}">
                    <a16:creationId xmlns:a16="http://schemas.microsoft.com/office/drawing/2014/main" id="{136D00A7-543F-409C-8C58-27D382627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9191" y="1381574"/>
                <a:ext cx="94832" cy="94832"/>
              </a:xfrm>
              <a:custGeom>
                <a:avLst/>
                <a:gdLst>
                  <a:gd name="T0" fmla="*/ 271 w 271"/>
                  <a:gd name="T1" fmla="*/ 137 h 273"/>
                  <a:gd name="T2" fmla="*/ 270 w 271"/>
                  <a:gd name="T3" fmla="*/ 164 h 273"/>
                  <a:gd name="T4" fmla="*/ 249 w 271"/>
                  <a:gd name="T5" fmla="*/ 213 h 273"/>
                  <a:gd name="T6" fmla="*/ 213 w 271"/>
                  <a:gd name="T7" fmla="*/ 249 h 273"/>
                  <a:gd name="T8" fmla="*/ 164 w 271"/>
                  <a:gd name="T9" fmla="*/ 270 h 273"/>
                  <a:gd name="T10" fmla="*/ 136 w 271"/>
                  <a:gd name="T11" fmla="*/ 273 h 273"/>
                  <a:gd name="T12" fmla="*/ 108 w 271"/>
                  <a:gd name="T13" fmla="*/ 270 h 273"/>
                  <a:gd name="T14" fmla="*/ 59 w 271"/>
                  <a:gd name="T15" fmla="*/ 249 h 273"/>
                  <a:gd name="T16" fmla="*/ 22 w 271"/>
                  <a:gd name="T17" fmla="*/ 213 h 273"/>
                  <a:gd name="T18" fmla="*/ 2 w 271"/>
                  <a:gd name="T19" fmla="*/ 164 h 273"/>
                  <a:gd name="T20" fmla="*/ 0 w 271"/>
                  <a:gd name="T21" fmla="*/ 137 h 273"/>
                  <a:gd name="T22" fmla="*/ 2 w 271"/>
                  <a:gd name="T23" fmla="*/ 108 h 273"/>
                  <a:gd name="T24" fmla="*/ 22 w 271"/>
                  <a:gd name="T25" fmla="*/ 60 h 273"/>
                  <a:gd name="T26" fmla="*/ 59 w 271"/>
                  <a:gd name="T27" fmla="*/ 23 h 273"/>
                  <a:gd name="T28" fmla="*/ 108 w 271"/>
                  <a:gd name="T29" fmla="*/ 2 h 273"/>
                  <a:gd name="T30" fmla="*/ 136 w 271"/>
                  <a:gd name="T31" fmla="*/ 0 h 273"/>
                  <a:gd name="T32" fmla="*/ 164 w 271"/>
                  <a:gd name="T33" fmla="*/ 2 h 273"/>
                  <a:gd name="T34" fmla="*/ 213 w 271"/>
                  <a:gd name="T35" fmla="*/ 23 h 273"/>
                  <a:gd name="T36" fmla="*/ 249 w 271"/>
                  <a:gd name="T37" fmla="*/ 60 h 273"/>
                  <a:gd name="T38" fmla="*/ 270 w 271"/>
                  <a:gd name="T39" fmla="*/ 108 h 273"/>
                  <a:gd name="T40" fmla="*/ 271 w 271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3">
                    <a:moveTo>
                      <a:pt x="271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4" y="270"/>
                    </a:lnTo>
                    <a:lnTo>
                      <a:pt x="136" y="273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8"/>
                    </a:lnTo>
                    <a:lnTo>
                      <a:pt x="22" y="60"/>
                    </a:lnTo>
                    <a:lnTo>
                      <a:pt x="59" y="23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4" y="2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1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8" name="Freeform 162">
                <a:extLst>
                  <a:ext uri="{FF2B5EF4-FFF2-40B4-BE49-F238E27FC236}">
                    <a16:creationId xmlns:a16="http://schemas.microsoft.com/office/drawing/2014/main" id="{027D292B-F496-4F8D-8EDF-943CD1C32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2654" y="1900360"/>
                <a:ext cx="94832" cy="94832"/>
              </a:xfrm>
              <a:custGeom>
                <a:avLst/>
                <a:gdLst>
                  <a:gd name="T0" fmla="*/ 272 w 272"/>
                  <a:gd name="T1" fmla="*/ 137 h 273"/>
                  <a:gd name="T2" fmla="*/ 271 w 272"/>
                  <a:gd name="T3" fmla="*/ 165 h 273"/>
                  <a:gd name="T4" fmla="*/ 250 w 272"/>
                  <a:gd name="T5" fmla="*/ 213 h 273"/>
                  <a:gd name="T6" fmla="*/ 213 w 272"/>
                  <a:gd name="T7" fmla="*/ 251 h 273"/>
                  <a:gd name="T8" fmla="*/ 165 w 272"/>
                  <a:gd name="T9" fmla="*/ 271 h 273"/>
                  <a:gd name="T10" fmla="*/ 136 w 272"/>
                  <a:gd name="T11" fmla="*/ 273 h 273"/>
                  <a:gd name="T12" fmla="*/ 109 w 272"/>
                  <a:gd name="T13" fmla="*/ 271 h 273"/>
                  <a:gd name="T14" fmla="*/ 60 w 272"/>
                  <a:gd name="T15" fmla="*/ 251 h 273"/>
                  <a:gd name="T16" fmla="*/ 24 w 272"/>
                  <a:gd name="T17" fmla="*/ 213 h 273"/>
                  <a:gd name="T18" fmla="*/ 3 w 272"/>
                  <a:gd name="T19" fmla="*/ 165 h 273"/>
                  <a:gd name="T20" fmla="*/ 0 w 272"/>
                  <a:gd name="T21" fmla="*/ 137 h 273"/>
                  <a:gd name="T22" fmla="*/ 3 w 272"/>
                  <a:gd name="T23" fmla="*/ 109 h 273"/>
                  <a:gd name="T24" fmla="*/ 24 w 272"/>
                  <a:gd name="T25" fmla="*/ 60 h 273"/>
                  <a:gd name="T26" fmla="*/ 60 w 272"/>
                  <a:gd name="T27" fmla="*/ 24 h 273"/>
                  <a:gd name="T28" fmla="*/ 109 w 272"/>
                  <a:gd name="T29" fmla="*/ 3 h 273"/>
                  <a:gd name="T30" fmla="*/ 136 w 272"/>
                  <a:gd name="T31" fmla="*/ 0 h 273"/>
                  <a:gd name="T32" fmla="*/ 165 w 272"/>
                  <a:gd name="T33" fmla="*/ 3 h 273"/>
                  <a:gd name="T34" fmla="*/ 213 w 272"/>
                  <a:gd name="T35" fmla="*/ 24 h 273"/>
                  <a:gd name="T36" fmla="*/ 250 w 272"/>
                  <a:gd name="T37" fmla="*/ 60 h 273"/>
                  <a:gd name="T38" fmla="*/ 271 w 272"/>
                  <a:gd name="T39" fmla="*/ 109 h 273"/>
                  <a:gd name="T40" fmla="*/ 272 w 272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3">
                    <a:moveTo>
                      <a:pt x="272" y="137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9" name="Freeform 163">
                <a:extLst>
                  <a:ext uri="{FF2B5EF4-FFF2-40B4-BE49-F238E27FC236}">
                    <a16:creationId xmlns:a16="http://schemas.microsoft.com/office/drawing/2014/main" id="{56122835-2000-4BF6-BCDF-9D98874B2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56" y="2836127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0 w 273"/>
                  <a:gd name="T3" fmla="*/ 164 h 273"/>
                  <a:gd name="T4" fmla="*/ 249 w 273"/>
                  <a:gd name="T5" fmla="*/ 213 h 273"/>
                  <a:gd name="T6" fmla="*/ 213 w 273"/>
                  <a:gd name="T7" fmla="*/ 251 h 273"/>
                  <a:gd name="T8" fmla="*/ 164 w 273"/>
                  <a:gd name="T9" fmla="*/ 270 h 273"/>
                  <a:gd name="T10" fmla="*/ 137 w 273"/>
                  <a:gd name="T11" fmla="*/ 273 h 273"/>
                  <a:gd name="T12" fmla="*/ 108 w 273"/>
                  <a:gd name="T13" fmla="*/ 270 h 273"/>
                  <a:gd name="T14" fmla="*/ 60 w 273"/>
                  <a:gd name="T15" fmla="*/ 251 h 273"/>
                  <a:gd name="T16" fmla="*/ 22 w 273"/>
                  <a:gd name="T17" fmla="*/ 213 h 273"/>
                  <a:gd name="T18" fmla="*/ 2 w 273"/>
                  <a:gd name="T19" fmla="*/ 164 h 273"/>
                  <a:gd name="T20" fmla="*/ 0 w 273"/>
                  <a:gd name="T21" fmla="*/ 137 h 273"/>
                  <a:gd name="T22" fmla="*/ 2 w 273"/>
                  <a:gd name="T23" fmla="*/ 109 h 273"/>
                  <a:gd name="T24" fmla="*/ 22 w 273"/>
                  <a:gd name="T25" fmla="*/ 60 h 273"/>
                  <a:gd name="T26" fmla="*/ 60 w 273"/>
                  <a:gd name="T27" fmla="*/ 22 h 273"/>
                  <a:gd name="T28" fmla="*/ 108 w 273"/>
                  <a:gd name="T29" fmla="*/ 3 h 273"/>
                  <a:gd name="T30" fmla="*/ 137 w 273"/>
                  <a:gd name="T31" fmla="*/ 0 h 273"/>
                  <a:gd name="T32" fmla="*/ 164 w 273"/>
                  <a:gd name="T33" fmla="*/ 3 h 273"/>
                  <a:gd name="T34" fmla="*/ 213 w 273"/>
                  <a:gd name="T35" fmla="*/ 22 h 273"/>
                  <a:gd name="T36" fmla="*/ 249 w 273"/>
                  <a:gd name="T37" fmla="*/ 60 h 273"/>
                  <a:gd name="T38" fmla="*/ 270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1"/>
                    </a:lnTo>
                    <a:lnTo>
                      <a:pt x="164" y="270"/>
                    </a:lnTo>
                    <a:lnTo>
                      <a:pt x="137" y="273"/>
                    </a:lnTo>
                    <a:lnTo>
                      <a:pt x="108" y="270"/>
                    </a:lnTo>
                    <a:lnTo>
                      <a:pt x="60" y="251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3"/>
                    </a:lnTo>
                    <a:lnTo>
                      <a:pt x="137" y="0"/>
                    </a:lnTo>
                    <a:lnTo>
                      <a:pt x="164" y="3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0" name="Freeform 164">
                <a:extLst>
                  <a:ext uri="{FF2B5EF4-FFF2-40B4-BE49-F238E27FC236}">
                    <a16:creationId xmlns:a16="http://schemas.microsoft.com/office/drawing/2014/main" id="{44ECEC80-AC93-4BD0-A9C8-6335694F2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0948" y="289469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1" name="Freeform 165">
                <a:extLst>
                  <a:ext uri="{FF2B5EF4-FFF2-40B4-BE49-F238E27FC236}">
                    <a16:creationId xmlns:a16="http://schemas.microsoft.com/office/drawing/2014/main" id="{CF75DDF1-0290-40CF-A5F5-EABE0B429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360" y="3398144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0 h 272"/>
                  <a:gd name="T10" fmla="*/ 137 w 273"/>
                  <a:gd name="T11" fmla="*/ 272 h 272"/>
                  <a:gd name="T12" fmla="*/ 109 w 273"/>
                  <a:gd name="T13" fmla="*/ 270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7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7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7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2" name="Freeform 166">
                <a:extLst>
                  <a:ext uri="{FF2B5EF4-FFF2-40B4-BE49-F238E27FC236}">
                    <a16:creationId xmlns:a16="http://schemas.microsoft.com/office/drawing/2014/main" id="{C37D753C-2728-496E-8ABB-3D78C7AAA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871" y="427952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2 h 272"/>
                  <a:gd name="T6" fmla="*/ 213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8 w 272"/>
                  <a:gd name="T13" fmla="*/ 269 h 272"/>
                  <a:gd name="T14" fmla="*/ 60 w 272"/>
                  <a:gd name="T15" fmla="*/ 248 h 272"/>
                  <a:gd name="T16" fmla="*/ 22 w 272"/>
                  <a:gd name="T17" fmla="*/ 212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7 h 272"/>
                  <a:gd name="T24" fmla="*/ 22 w 272"/>
                  <a:gd name="T25" fmla="*/ 58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58 h 272"/>
                  <a:gd name="T38" fmla="*/ 270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8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3" name="Freeform 167">
                <a:extLst>
                  <a:ext uri="{FF2B5EF4-FFF2-40B4-BE49-F238E27FC236}">
                    <a16:creationId xmlns:a16="http://schemas.microsoft.com/office/drawing/2014/main" id="{1170AFB2-EC90-40DC-A5D3-D738557AA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0430" y="460724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50 h 272"/>
                  <a:gd name="T16" fmla="*/ 23 w 272"/>
                  <a:gd name="T17" fmla="*/ 212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3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3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3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4" name="Freeform 168">
                <a:extLst>
                  <a:ext uri="{FF2B5EF4-FFF2-40B4-BE49-F238E27FC236}">
                    <a16:creationId xmlns:a16="http://schemas.microsoft.com/office/drawing/2014/main" id="{3CD0B784-09DC-40AE-A1E5-76F348012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828" y="439387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5" name="Freeform 169">
                <a:extLst>
                  <a:ext uri="{FF2B5EF4-FFF2-40B4-BE49-F238E27FC236}">
                    <a16:creationId xmlns:a16="http://schemas.microsoft.com/office/drawing/2014/main" id="{6D93E4B9-7473-4087-B3F0-7949F661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6591" y="4194452"/>
                <a:ext cx="132486" cy="131091"/>
              </a:xfrm>
              <a:custGeom>
                <a:avLst/>
                <a:gdLst>
                  <a:gd name="T0" fmla="*/ 377 w 377"/>
                  <a:gd name="T1" fmla="*/ 190 h 379"/>
                  <a:gd name="T2" fmla="*/ 377 w 377"/>
                  <a:gd name="T3" fmla="*/ 209 h 379"/>
                  <a:gd name="T4" fmla="*/ 369 w 377"/>
                  <a:gd name="T5" fmla="*/ 245 h 379"/>
                  <a:gd name="T6" fmla="*/ 355 w 377"/>
                  <a:gd name="T7" fmla="*/ 279 h 379"/>
                  <a:gd name="T8" fmla="*/ 334 w 377"/>
                  <a:gd name="T9" fmla="*/ 310 h 379"/>
                  <a:gd name="T10" fmla="*/ 308 w 377"/>
                  <a:gd name="T11" fmla="*/ 335 h 379"/>
                  <a:gd name="T12" fmla="*/ 279 w 377"/>
                  <a:gd name="T13" fmla="*/ 355 h 379"/>
                  <a:gd name="T14" fmla="*/ 245 w 377"/>
                  <a:gd name="T15" fmla="*/ 370 h 379"/>
                  <a:gd name="T16" fmla="*/ 207 w 377"/>
                  <a:gd name="T17" fmla="*/ 377 h 379"/>
                  <a:gd name="T18" fmla="*/ 188 w 377"/>
                  <a:gd name="T19" fmla="*/ 379 h 379"/>
                  <a:gd name="T20" fmla="*/ 168 w 377"/>
                  <a:gd name="T21" fmla="*/ 377 h 379"/>
                  <a:gd name="T22" fmla="*/ 132 w 377"/>
                  <a:gd name="T23" fmla="*/ 370 h 379"/>
                  <a:gd name="T24" fmla="*/ 98 w 377"/>
                  <a:gd name="T25" fmla="*/ 355 h 379"/>
                  <a:gd name="T26" fmla="*/ 69 w 377"/>
                  <a:gd name="T27" fmla="*/ 335 h 379"/>
                  <a:gd name="T28" fmla="*/ 43 w 377"/>
                  <a:gd name="T29" fmla="*/ 310 h 379"/>
                  <a:gd name="T30" fmla="*/ 22 w 377"/>
                  <a:gd name="T31" fmla="*/ 279 h 379"/>
                  <a:gd name="T32" fmla="*/ 8 w 377"/>
                  <a:gd name="T33" fmla="*/ 245 h 379"/>
                  <a:gd name="T34" fmla="*/ 0 w 377"/>
                  <a:gd name="T35" fmla="*/ 209 h 379"/>
                  <a:gd name="T36" fmla="*/ 0 w 377"/>
                  <a:gd name="T37" fmla="*/ 190 h 379"/>
                  <a:gd name="T38" fmla="*/ 0 w 377"/>
                  <a:gd name="T39" fmla="*/ 170 h 379"/>
                  <a:gd name="T40" fmla="*/ 8 w 377"/>
                  <a:gd name="T41" fmla="*/ 133 h 379"/>
                  <a:gd name="T42" fmla="*/ 22 w 377"/>
                  <a:gd name="T43" fmla="*/ 99 h 379"/>
                  <a:gd name="T44" fmla="*/ 43 w 377"/>
                  <a:gd name="T45" fmla="*/ 69 h 379"/>
                  <a:gd name="T46" fmla="*/ 69 w 377"/>
                  <a:gd name="T47" fmla="*/ 43 h 379"/>
                  <a:gd name="T48" fmla="*/ 98 w 377"/>
                  <a:gd name="T49" fmla="*/ 24 h 379"/>
                  <a:gd name="T50" fmla="*/ 132 w 377"/>
                  <a:gd name="T51" fmla="*/ 8 h 379"/>
                  <a:gd name="T52" fmla="*/ 168 w 377"/>
                  <a:gd name="T53" fmla="*/ 2 h 379"/>
                  <a:gd name="T54" fmla="*/ 188 w 377"/>
                  <a:gd name="T55" fmla="*/ 0 h 379"/>
                  <a:gd name="T56" fmla="*/ 207 w 377"/>
                  <a:gd name="T57" fmla="*/ 2 h 379"/>
                  <a:gd name="T58" fmla="*/ 245 w 377"/>
                  <a:gd name="T59" fmla="*/ 8 h 379"/>
                  <a:gd name="T60" fmla="*/ 279 w 377"/>
                  <a:gd name="T61" fmla="*/ 24 h 379"/>
                  <a:gd name="T62" fmla="*/ 308 w 377"/>
                  <a:gd name="T63" fmla="*/ 43 h 379"/>
                  <a:gd name="T64" fmla="*/ 334 w 377"/>
                  <a:gd name="T65" fmla="*/ 69 h 379"/>
                  <a:gd name="T66" fmla="*/ 355 w 377"/>
                  <a:gd name="T67" fmla="*/ 99 h 379"/>
                  <a:gd name="T68" fmla="*/ 369 w 377"/>
                  <a:gd name="T69" fmla="*/ 133 h 379"/>
                  <a:gd name="T70" fmla="*/ 377 w 377"/>
                  <a:gd name="T71" fmla="*/ 170 h 379"/>
                  <a:gd name="T72" fmla="*/ 377 w 377"/>
                  <a:gd name="T73" fmla="*/ 19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7" h="379">
                    <a:moveTo>
                      <a:pt x="377" y="190"/>
                    </a:moveTo>
                    <a:lnTo>
                      <a:pt x="377" y="209"/>
                    </a:lnTo>
                    <a:lnTo>
                      <a:pt x="369" y="245"/>
                    </a:lnTo>
                    <a:lnTo>
                      <a:pt x="355" y="279"/>
                    </a:lnTo>
                    <a:lnTo>
                      <a:pt x="334" y="310"/>
                    </a:lnTo>
                    <a:lnTo>
                      <a:pt x="308" y="335"/>
                    </a:lnTo>
                    <a:lnTo>
                      <a:pt x="279" y="355"/>
                    </a:lnTo>
                    <a:lnTo>
                      <a:pt x="245" y="370"/>
                    </a:lnTo>
                    <a:lnTo>
                      <a:pt x="207" y="377"/>
                    </a:lnTo>
                    <a:lnTo>
                      <a:pt x="188" y="379"/>
                    </a:lnTo>
                    <a:lnTo>
                      <a:pt x="168" y="377"/>
                    </a:lnTo>
                    <a:lnTo>
                      <a:pt x="132" y="370"/>
                    </a:lnTo>
                    <a:lnTo>
                      <a:pt x="98" y="355"/>
                    </a:lnTo>
                    <a:lnTo>
                      <a:pt x="69" y="335"/>
                    </a:lnTo>
                    <a:lnTo>
                      <a:pt x="43" y="310"/>
                    </a:lnTo>
                    <a:lnTo>
                      <a:pt x="22" y="279"/>
                    </a:lnTo>
                    <a:lnTo>
                      <a:pt x="8" y="245"/>
                    </a:lnTo>
                    <a:lnTo>
                      <a:pt x="0" y="209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8" y="133"/>
                    </a:lnTo>
                    <a:lnTo>
                      <a:pt x="22" y="99"/>
                    </a:lnTo>
                    <a:lnTo>
                      <a:pt x="43" y="69"/>
                    </a:lnTo>
                    <a:lnTo>
                      <a:pt x="69" y="43"/>
                    </a:lnTo>
                    <a:lnTo>
                      <a:pt x="98" y="24"/>
                    </a:lnTo>
                    <a:lnTo>
                      <a:pt x="132" y="8"/>
                    </a:lnTo>
                    <a:lnTo>
                      <a:pt x="168" y="2"/>
                    </a:lnTo>
                    <a:lnTo>
                      <a:pt x="188" y="0"/>
                    </a:lnTo>
                    <a:lnTo>
                      <a:pt x="207" y="2"/>
                    </a:lnTo>
                    <a:lnTo>
                      <a:pt x="245" y="8"/>
                    </a:lnTo>
                    <a:lnTo>
                      <a:pt x="279" y="24"/>
                    </a:lnTo>
                    <a:lnTo>
                      <a:pt x="308" y="43"/>
                    </a:lnTo>
                    <a:lnTo>
                      <a:pt x="334" y="69"/>
                    </a:lnTo>
                    <a:lnTo>
                      <a:pt x="355" y="99"/>
                    </a:lnTo>
                    <a:lnTo>
                      <a:pt x="369" y="133"/>
                    </a:lnTo>
                    <a:lnTo>
                      <a:pt x="377" y="170"/>
                    </a:lnTo>
                    <a:lnTo>
                      <a:pt x="377" y="19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6" name="Freeform 170">
                <a:extLst>
                  <a:ext uri="{FF2B5EF4-FFF2-40B4-BE49-F238E27FC236}">
                    <a16:creationId xmlns:a16="http://schemas.microsoft.com/office/drawing/2014/main" id="{44B91FA6-B8D3-472C-AC14-5BAADF568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037" y="3671483"/>
                <a:ext cx="65546" cy="65546"/>
              </a:xfrm>
              <a:custGeom>
                <a:avLst/>
                <a:gdLst>
                  <a:gd name="T0" fmla="*/ 189 w 189"/>
                  <a:gd name="T1" fmla="*/ 94 h 188"/>
                  <a:gd name="T2" fmla="*/ 188 w 189"/>
                  <a:gd name="T3" fmla="*/ 114 h 188"/>
                  <a:gd name="T4" fmla="*/ 174 w 189"/>
                  <a:gd name="T5" fmla="*/ 147 h 188"/>
                  <a:gd name="T6" fmla="*/ 148 w 189"/>
                  <a:gd name="T7" fmla="*/ 172 h 188"/>
                  <a:gd name="T8" fmla="*/ 114 w 189"/>
                  <a:gd name="T9" fmla="*/ 186 h 188"/>
                  <a:gd name="T10" fmla="*/ 95 w 189"/>
                  <a:gd name="T11" fmla="*/ 188 h 188"/>
                  <a:gd name="T12" fmla="*/ 75 w 189"/>
                  <a:gd name="T13" fmla="*/ 186 h 188"/>
                  <a:gd name="T14" fmla="*/ 42 w 189"/>
                  <a:gd name="T15" fmla="*/ 172 h 188"/>
                  <a:gd name="T16" fmla="*/ 16 w 189"/>
                  <a:gd name="T17" fmla="*/ 147 h 188"/>
                  <a:gd name="T18" fmla="*/ 1 w 189"/>
                  <a:gd name="T19" fmla="*/ 114 h 188"/>
                  <a:gd name="T20" fmla="*/ 0 w 189"/>
                  <a:gd name="T21" fmla="*/ 94 h 188"/>
                  <a:gd name="T22" fmla="*/ 1 w 189"/>
                  <a:gd name="T23" fmla="*/ 75 h 188"/>
                  <a:gd name="T24" fmla="*/ 16 w 189"/>
                  <a:gd name="T25" fmla="*/ 41 h 188"/>
                  <a:gd name="T26" fmla="*/ 42 w 189"/>
                  <a:gd name="T27" fmla="*/ 15 h 188"/>
                  <a:gd name="T28" fmla="*/ 75 w 189"/>
                  <a:gd name="T29" fmla="*/ 1 h 188"/>
                  <a:gd name="T30" fmla="*/ 95 w 189"/>
                  <a:gd name="T31" fmla="*/ 0 h 188"/>
                  <a:gd name="T32" fmla="*/ 114 w 189"/>
                  <a:gd name="T33" fmla="*/ 1 h 188"/>
                  <a:gd name="T34" fmla="*/ 148 w 189"/>
                  <a:gd name="T35" fmla="*/ 15 h 188"/>
                  <a:gd name="T36" fmla="*/ 174 w 189"/>
                  <a:gd name="T37" fmla="*/ 41 h 188"/>
                  <a:gd name="T38" fmla="*/ 188 w 189"/>
                  <a:gd name="T39" fmla="*/ 75 h 188"/>
                  <a:gd name="T40" fmla="*/ 189 w 189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88">
                    <a:moveTo>
                      <a:pt x="189" y="94"/>
                    </a:moveTo>
                    <a:lnTo>
                      <a:pt x="188" y="114"/>
                    </a:lnTo>
                    <a:lnTo>
                      <a:pt x="174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1" y="114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4" y="41"/>
                    </a:lnTo>
                    <a:lnTo>
                      <a:pt x="188" y="75"/>
                    </a:lnTo>
                    <a:lnTo>
                      <a:pt x="189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7" name="Freeform 171">
                <a:extLst>
                  <a:ext uri="{FF2B5EF4-FFF2-40B4-BE49-F238E27FC236}">
                    <a16:creationId xmlns:a16="http://schemas.microsoft.com/office/drawing/2014/main" id="{388C34F0-BF35-47F5-9617-EE5F7DDDA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658" y="3382804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3 h 188"/>
                  <a:gd name="T4" fmla="*/ 172 w 188"/>
                  <a:gd name="T5" fmla="*/ 146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1 w 188"/>
                  <a:gd name="T19" fmla="*/ 113 h 188"/>
                  <a:gd name="T20" fmla="*/ 0 w 188"/>
                  <a:gd name="T21" fmla="*/ 94 h 188"/>
                  <a:gd name="T22" fmla="*/ 1 w 188"/>
                  <a:gd name="T23" fmla="*/ 75 h 188"/>
                  <a:gd name="T24" fmla="*/ 16 w 188"/>
                  <a:gd name="T25" fmla="*/ 41 h 188"/>
                  <a:gd name="T26" fmla="*/ 41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2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3"/>
                    </a:lnTo>
                    <a:lnTo>
                      <a:pt x="172" y="146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1" y="113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1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2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8" name="Freeform 172">
                <a:extLst>
                  <a:ext uri="{FF2B5EF4-FFF2-40B4-BE49-F238E27FC236}">
                    <a16:creationId xmlns:a16="http://schemas.microsoft.com/office/drawing/2014/main" id="{1A097D02-6E53-43BE-8BF6-2539586DD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810" y="3919021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4 h 188"/>
                  <a:gd name="T4" fmla="*/ 173 w 188"/>
                  <a:gd name="T5" fmla="*/ 147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2 w 188"/>
                  <a:gd name="T15" fmla="*/ 172 h 188"/>
                  <a:gd name="T16" fmla="*/ 16 w 188"/>
                  <a:gd name="T17" fmla="*/ 147 h 188"/>
                  <a:gd name="T18" fmla="*/ 2 w 188"/>
                  <a:gd name="T19" fmla="*/ 114 h 188"/>
                  <a:gd name="T20" fmla="*/ 0 w 188"/>
                  <a:gd name="T21" fmla="*/ 94 h 188"/>
                  <a:gd name="T22" fmla="*/ 2 w 188"/>
                  <a:gd name="T23" fmla="*/ 75 h 188"/>
                  <a:gd name="T24" fmla="*/ 16 w 188"/>
                  <a:gd name="T25" fmla="*/ 41 h 188"/>
                  <a:gd name="T26" fmla="*/ 42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3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4"/>
                    </a:lnTo>
                    <a:lnTo>
                      <a:pt x="173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2" y="114"/>
                    </a:lnTo>
                    <a:lnTo>
                      <a:pt x="0" y="94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9" name="Freeform 174">
                <a:extLst>
                  <a:ext uri="{FF2B5EF4-FFF2-40B4-BE49-F238E27FC236}">
                    <a16:creationId xmlns:a16="http://schemas.microsoft.com/office/drawing/2014/main" id="{044E525D-F40B-4AF0-907B-7FDB6C62E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139" y="3965740"/>
                <a:ext cx="96227" cy="93438"/>
              </a:xfrm>
              <a:custGeom>
                <a:avLst/>
                <a:gdLst>
                  <a:gd name="T0" fmla="*/ 272 w 272"/>
                  <a:gd name="T1" fmla="*/ 137 h 271"/>
                  <a:gd name="T2" fmla="*/ 271 w 272"/>
                  <a:gd name="T3" fmla="*/ 164 h 271"/>
                  <a:gd name="T4" fmla="*/ 250 w 272"/>
                  <a:gd name="T5" fmla="*/ 213 h 271"/>
                  <a:gd name="T6" fmla="*/ 213 w 272"/>
                  <a:gd name="T7" fmla="*/ 249 h 271"/>
                  <a:gd name="T8" fmla="*/ 163 w 272"/>
                  <a:gd name="T9" fmla="*/ 270 h 271"/>
                  <a:gd name="T10" fmla="*/ 136 w 272"/>
                  <a:gd name="T11" fmla="*/ 271 h 271"/>
                  <a:gd name="T12" fmla="*/ 109 w 272"/>
                  <a:gd name="T13" fmla="*/ 270 h 271"/>
                  <a:gd name="T14" fmla="*/ 60 w 272"/>
                  <a:gd name="T15" fmla="*/ 249 h 271"/>
                  <a:gd name="T16" fmla="*/ 22 w 272"/>
                  <a:gd name="T17" fmla="*/ 213 h 271"/>
                  <a:gd name="T18" fmla="*/ 3 w 272"/>
                  <a:gd name="T19" fmla="*/ 164 h 271"/>
                  <a:gd name="T20" fmla="*/ 0 w 272"/>
                  <a:gd name="T21" fmla="*/ 137 h 271"/>
                  <a:gd name="T22" fmla="*/ 3 w 272"/>
                  <a:gd name="T23" fmla="*/ 108 h 271"/>
                  <a:gd name="T24" fmla="*/ 22 w 272"/>
                  <a:gd name="T25" fmla="*/ 59 h 271"/>
                  <a:gd name="T26" fmla="*/ 60 w 272"/>
                  <a:gd name="T27" fmla="*/ 22 h 271"/>
                  <a:gd name="T28" fmla="*/ 109 w 272"/>
                  <a:gd name="T29" fmla="*/ 2 h 271"/>
                  <a:gd name="T30" fmla="*/ 136 w 272"/>
                  <a:gd name="T31" fmla="*/ 0 h 271"/>
                  <a:gd name="T32" fmla="*/ 163 w 272"/>
                  <a:gd name="T33" fmla="*/ 2 h 271"/>
                  <a:gd name="T34" fmla="*/ 213 w 272"/>
                  <a:gd name="T35" fmla="*/ 22 h 271"/>
                  <a:gd name="T36" fmla="*/ 250 w 272"/>
                  <a:gd name="T37" fmla="*/ 59 h 271"/>
                  <a:gd name="T38" fmla="*/ 271 w 272"/>
                  <a:gd name="T39" fmla="*/ 108 h 271"/>
                  <a:gd name="T40" fmla="*/ 272 w 272"/>
                  <a:gd name="T41" fmla="*/ 137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1">
                    <a:moveTo>
                      <a:pt x="272" y="137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1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3" y="164"/>
                    </a:lnTo>
                    <a:lnTo>
                      <a:pt x="0" y="137"/>
                    </a:lnTo>
                    <a:lnTo>
                      <a:pt x="3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0" name="Freeform 176">
                <a:extLst>
                  <a:ext uri="{FF2B5EF4-FFF2-40B4-BE49-F238E27FC236}">
                    <a16:creationId xmlns:a16="http://schemas.microsoft.com/office/drawing/2014/main" id="{1F560BA5-5976-4366-8839-3A955ED8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9676" y="365544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1" name="Freeform 177">
                <a:extLst>
                  <a:ext uri="{FF2B5EF4-FFF2-40B4-BE49-F238E27FC236}">
                    <a16:creationId xmlns:a16="http://schemas.microsoft.com/office/drawing/2014/main" id="{9805EBAB-885A-4EDE-96E2-B2202B01F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6943" y="4343672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2" name="Freeform 179">
                <a:extLst>
                  <a:ext uri="{FF2B5EF4-FFF2-40B4-BE49-F238E27FC236}">
                    <a16:creationId xmlns:a16="http://schemas.microsoft.com/office/drawing/2014/main" id="{1167ACBD-BC2B-4471-B1A1-04CDE26C5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6107" y="5517913"/>
                <a:ext cx="66940" cy="66940"/>
              </a:xfrm>
              <a:custGeom>
                <a:avLst/>
                <a:gdLst>
                  <a:gd name="T0" fmla="*/ 192 w 192"/>
                  <a:gd name="T1" fmla="*/ 96 h 191"/>
                  <a:gd name="T2" fmla="*/ 190 w 192"/>
                  <a:gd name="T3" fmla="*/ 116 h 191"/>
                  <a:gd name="T4" fmla="*/ 175 w 192"/>
                  <a:gd name="T5" fmla="*/ 149 h 191"/>
                  <a:gd name="T6" fmla="*/ 149 w 192"/>
                  <a:gd name="T7" fmla="*/ 175 h 191"/>
                  <a:gd name="T8" fmla="*/ 115 w 192"/>
                  <a:gd name="T9" fmla="*/ 189 h 191"/>
                  <a:gd name="T10" fmla="*/ 96 w 192"/>
                  <a:gd name="T11" fmla="*/ 191 h 191"/>
                  <a:gd name="T12" fmla="*/ 76 w 192"/>
                  <a:gd name="T13" fmla="*/ 189 h 191"/>
                  <a:gd name="T14" fmla="*/ 41 w 192"/>
                  <a:gd name="T15" fmla="*/ 175 h 191"/>
                  <a:gd name="T16" fmla="*/ 15 w 192"/>
                  <a:gd name="T17" fmla="*/ 149 h 191"/>
                  <a:gd name="T18" fmla="*/ 1 w 192"/>
                  <a:gd name="T19" fmla="*/ 116 h 191"/>
                  <a:gd name="T20" fmla="*/ 0 w 192"/>
                  <a:gd name="T21" fmla="*/ 96 h 191"/>
                  <a:gd name="T22" fmla="*/ 1 w 192"/>
                  <a:gd name="T23" fmla="*/ 77 h 191"/>
                  <a:gd name="T24" fmla="*/ 15 w 192"/>
                  <a:gd name="T25" fmla="*/ 42 h 191"/>
                  <a:gd name="T26" fmla="*/ 41 w 192"/>
                  <a:gd name="T27" fmla="*/ 16 h 191"/>
                  <a:gd name="T28" fmla="*/ 76 w 192"/>
                  <a:gd name="T29" fmla="*/ 2 h 191"/>
                  <a:gd name="T30" fmla="*/ 96 w 192"/>
                  <a:gd name="T31" fmla="*/ 0 h 191"/>
                  <a:gd name="T32" fmla="*/ 115 w 192"/>
                  <a:gd name="T33" fmla="*/ 2 h 191"/>
                  <a:gd name="T34" fmla="*/ 149 w 192"/>
                  <a:gd name="T35" fmla="*/ 16 h 191"/>
                  <a:gd name="T36" fmla="*/ 175 w 192"/>
                  <a:gd name="T37" fmla="*/ 42 h 191"/>
                  <a:gd name="T38" fmla="*/ 190 w 192"/>
                  <a:gd name="T39" fmla="*/ 77 h 191"/>
                  <a:gd name="T40" fmla="*/ 192 w 192"/>
                  <a:gd name="T41" fmla="*/ 9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91">
                    <a:moveTo>
                      <a:pt x="192" y="96"/>
                    </a:moveTo>
                    <a:lnTo>
                      <a:pt x="190" y="116"/>
                    </a:lnTo>
                    <a:lnTo>
                      <a:pt x="175" y="149"/>
                    </a:lnTo>
                    <a:lnTo>
                      <a:pt x="149" y="175"/>
                    </a:lnTo>
                    <a:lnTo>
                      <a:pt x="115" y="189"/>
                    </a:lnTo>
                    <a:lnTo>
                      <a:pt x="96" y="191"/>
                    </a:lnTo>
                    <a:lnTo>
                      <a:pt x="76" y="189"/>
                    </a:lnTo>
                    <a:lnTo>
                      <a:pt x="41" y="175"/>
                    </a:lnTo>
                    <a:lnTo>
                      <a:pt x="15" y="149"/>
                    </a:lnTo>
                    <a:lnTo>
                      <a:pt x="1" y="116"/>
                    </a:lnTo>
                    <a:lnTo>
                      <a:pt x="0" y="96"/>
                    </a:lnTo>
                    <a:lnTo>
                      <a:pt x="1" y="77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6" y="2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49" y="16"/>
                    </a:lnTo>
                    <a:lnTo>
                      <a:pt x="175" y="42"/>
                    </a:lnTo>
                    <a:lnTo>
                      <a:pt x="190" y="77"/>
                    </a:lnTo>
                    <a:lnTo>
                      <a:pt x="192" y="9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3" name="Freeform 180">
                <a:extLst>
                  <a:ext uri="{FF2B5EF4-FFF2-40B4-BE49-F238E27FC236}">
                    <a16:creationId xmlns:a16="http://schemas.microsoft.com/office/drawing/2014/main" id="{D285074F-E8B4-40A1-BA40-1183AFC84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3465" y="5353352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3 h 272"/>
                  <a:gd name="T4" fmla="*/ 249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3 h 272"/>
                  <a:gd name="T36" fmla="*/ 249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3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3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4" name="Freeform 168">
                <a:extLst>
                  <a:ext uri="{FF2B5EF4-FFF2-40B4-BE49-F238E27FC236}">
                    <a16:creationId xmlns:a16="http://schemas.microsoft.com/office/drawing/2014/main" id="{E1BA740A-3E9E-43E1-A4AB-8AFB08427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443" y="498797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5" name="Freeform 177">
                <a:extLst>
                  <a:ext uri="{FF2B5EF4-FFF2-40B4-BE49-F238E27FC236}">
                    <a16:creationId xmlns:a16="http://schemas.microsoft.com/office/drawing/2014/main" id="{E20A6D6E-1D6B-4D6C-9C47-47E90ECBF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7796" y="5500480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6" name="Freeform 148">
                <a:extLst>
                  <a:ext uri="{FF2B5EF4-FFF2-40B4-BE49-F238E27FC236}">
                    <a16:creationId xmlns:a16="http://schemas.microsoft.com/office/drawing/2014/main" id="{1D4710F6-D437-49C9-A206-0A13B0727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3268" y="395946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7" name="Freeform 164">
                <a:extLst>
                  <a:ext uri="{FF2B5EF4-FFF2-40B4-BE49-F238E27FC236}">
                    <a16:creationId xmlns:a16="http://schemas.microsoft.com/office/drawing/2014/main" id="{C97B2379-7A9B-4AD4-8D7F-B4898F68C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2507" y="292049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8" name="Freeform 137">
                <a:extLst>
                  <a:ext uri="{FF2B5EF4-FFF2-40B4-BE49-F238E27FC236}">
                    <a16:creationId xmlns:a16="http://schemas.microsoft.com/office/drawing/2014/main" id="{68DC48DD-9E58-47A4-B4CD-0DDD6E3B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542" y="190593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9" name="Freeform 155">
                <a:extLst>
                  <a:ext uri="{FF2B5EF4-FFF2-40B4-BE49-F238E27FC236}">
                    <a16:creationId xmlns:a16="http://schemas.microsoft.com/office/drawing/2014/main" id="{2E49EF66-3111-4B63-92BA-76A3B8AD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372" y="1360656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60" name="Freeform 176">
                <a:extLst>
                  <a:ext uri="{FF2B5EF4-FFF2-40B4-BE49-F238E27FC236}">
                    <a16:creationId xmlns:a16="http://schemas.microsoft.com/office/drawing/2014/main" id="{4C6353E6-C1BF-492D-B7A6-F00510D28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765" y="366311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A2B0570-479F-4365-A1C5-04D4CEF8FC5F}"/>
                </a:ext>
              </a:extLst>
            </p:cNvPr>
            <p:cNvSpPr/>
            <p:nvPr/>
          </p:nvSpPr>
          <p:spPr>
            <a:xfrm rot="16200000">
              <a:off x="5596180" y="2366069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98375F5-C818-45A0-84B0-296813EDF5A1}"/>
                </a:ext>
              </a:extLst>
            </p:cNvPr>
            <p:cNvSpPr/>
            <p:nvPr/>
          </p:nvSpPr>
          <p:spPr>
            <a:xfrm rot="19285714">
              <a:off x="6534712" y="2818042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0A2BCD8-6FD2-4724-9D9D-631F5C47F162}"/>
                </a:ext>
              </a:extLst>
            </p:cNvPr>
            <p:cNvSpPr/>
            <p:nvPr/>
          </p:nvSpPr>
          <p:spPr>
            <a:xfrm rot="771429">
              <a:off x="6766511" y="3833617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6E3A49F-ADD9-4E51-B2A1-0E5A3E9B0B20}"/>
                </a:ext>
              </a:extLst>
            </p:cNvPr>
            <p:cNvSpPr/>
            <p:nvPr/>
          </p:nvSpPr>
          <p:spPr>
            <a:xfrm rot="3857143">
              <a:off x="6117026" y="4648046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7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A315C1AE-F1E7-448B-879B-F45AE9D9E717}"/>
                </a:ext>
              </a:extLst>
            </p:cNvPr>
            <p:cNvSpPr/>
            <p:nvPr/>
          </p:nvSpPr>
          <p:spPr>
            <a:xfrm rot="17742857">
              <a:off x="5075333" y="4648045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2CAE0C0-820C-403E-B79E-097A5CD235D8}"/>
                </a:ext>
              </a:extLst>
            </p:cNvPr>
            <p:cNvSpPr/>
            <p:nvPr/>
          </p:nvSpPr>
          <p:spPr>
            <a:xfrm rot="20828571">
              <a:off x="4425849" y="3833616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19E09F4-D64C-4B37-BAC5-279B46826059}"/>
                </a:ext>
              </a:extLst>
            </p:cNvPr>
            <p:cNvSpPr/>
            <p:nvPr/>
          </p:nvSpPr>
          <p:spPr>
            <a:xfrm rot="2314286">
              <a:off x="4657647" y="2818042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54286456-CEA2-4893-BEB9-247B16900715}"/>
              </a:ext>
            </a:extLst>
          </p:cNvPr>
          <p:cNvGrpSpPr/>
          <p:nvPr/>
        </p:nvGrpSpPr>
        <p:grpSpPr>
          <a:xfrm>
            <a:off x="4316103" y="531051"/>
            <a:ext cx="3986037" cy="638036"/>
            <a:chOff x="4218192" y="934378"/>
            <a:chExt cx="4155863" cy="649386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8BD9AF5-E7AC-48D3-B9EB-CCF027D9E05E}"/>
                </a:ext>
              </a:extLst>
            </p:cNvPr>
            <p:cNvSpPr txBox="1"/>
            <p:nvPr/>
          </p:nvSpPr>
          <p:spPr>
            <a:xfrm>
              <a:off x="4735584" y="934378"/>
              <a:ext cx="2728847" cy="25856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da-DK" sz="1000" dirty="0"/>
                <a:t>1. Mental sundhed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03868ED9-B332-48EB-983B-D47D75AC8CE1}"/>
                </a:ext>
              </a:extLst>
            </p:cNvPr>
            <p:cNvSpPr txBox="1"/>
            <p:nvPr/>
          </p:nvSpPr>
          <p:spPr>
            <a:xfrm>
              <a:off x="4218192" y="1113887"/>
              <a:ext cx="4155863" cy="4698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da-DK" sz="800" dirty="0"/>
                <a:t>Kristoffer Henriksen: Nyeste viden om mental sundhed i talentudvikling og elitesport. Kortlægning og beskrivelse af unge udøvere i Odense Kommune, samt hvilke udfordringer der opleves af forskellige aktører involveret i talentudvikling og Dual </a:t>
              </a:r>
              <a:r>
                <a:rPr lang="da-DK" sz="800" dirty="0" err="1"/>
                <a:t>Career</a:t>
              </a:r>
              <a:r>
                <a:rPr lang="da-DK" sz="800" dirty="0"/>
                <a:t>.</a:t>
              </a:r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D073DFEF-9F61-452D-A749-A678B06A61C7}"/>
              </a:ext>
            </a:extLst>
          </p:cNvPr>
          <p:cNvGrpSpPr/>
          <p:nvPr/>
        </p:nvGrpSpPr>
        <p:grpSpPr>
          <a:xfrm>
            <a:off x="8804325" y="1437875"/>
            <a:ext cx="3040908" cy="362595"/>
            <a:chOff x="7959613" y="1573651"/>
            <a:chExt cx="2728846" cy="1016097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6C89EA03-26AD-428B-AD61-08F330FAE748}"/>
                </a:ext>
              </a:extLst>
            </p:cNvPr>
            <p:cNvSpPr txBox="1"/>
            <p:nvPr/>
          </p:nvSpPr>
          <p:spPr>
            <a:xfrm>
              <a:off x="7959613" y="1573651"/>
              <a:ext cx="2728846" cy="711906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00" dirty="0"/>
                <a:t>2. Det gode udviklingsmiljø?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428E630-CE45-4E15-B0B5-E7490A517E85}"/>
                </a:ext>
              </a:extLst>
            </p:cNvPr>
            <p:cNvSpPr txBox="1"/>
            <p:nvPr/>
          </p:nvSpPr>
          <p:spPr>
            <a:xfrm>
              <a:off x="7959613" y="2119871"/>
              <a:ext cx="2721604" cy="4698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Louise </a:t>
              </a:r>
              <a:r>
                <a:rPr lang="da-DK" sz="800" dirty="0" err="1"/>
                <a:t>Kamuk</a:t>
              </a:r>
              <a:r>
                <a:rPr lang="da-DK" sz="800" dirty="0"/>
                <a:t> Storm: Nyeste viden om udviklingsmiljøer med fokus på mental sundhed, samt kortlægning og beskrivelse udviklingsmiljøerne i Odense Kommune.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D48AC5C-6391-4842-8049-A424E3C0568F}"/>
              </a:ext>
            </a:extLst>
          </p:cNvPr>
          <p:cNvGrpSpPr/>
          <p:nvPr/>
        </p:nvGrpSpPr>
        <p:grpSpPr>
          <a:xfrm>
            <a:off x="8776741" y="2098608"/>
            <a:ext cx="3160722" cy="767384"/>
            <a:chOff x="8647129" y="3308077"/>
            <a:chExt cx="3201259" cy="781034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96BBD7B2-895D-4112-95AE-9923804440AD}"/>
                </a:ext>
              </a:extLst>
            </p:cNvPr>
            <p:cNvSpPr txBox="1"/>
            <p:nvPr/>
          </p:nvSpPr>
          <p:spPr>
            <a:xfrm>
              <a:off x="8647129" y="3308077"/>
              <a:ext cx="3201259" cy="250601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00" dirty="0"/>
                <a:t>3. Strategier for fremtidens bæredygtige idrætsmiljøer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B4AD1EFA-76CB-41CE-89CF-E723C55FE6A6}"/>
                </a:ext>
              </a:extLst>
            </p:cNvPr>
            <p:cNvSpPr txBox="1"/>
            <p:nvPr/>
          </p:nvSpPr>
          <p:spPr>
            <a:xfrm>
              <a:off x="8647129" y="3493934"/>
              <a:ext cx="3201259" cy="5951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Louise </a:t>
              </a:r>
              <a:r>
                <a:rPr lang="da-DK" sz="800" dirty="0" err="1"/>
                <a:t>Kamuk</a:t>
              </a:r>
              <a:r>
                <a:rPr lang="da-DK" sz="800" dirty="0"/>
                <a:t> Storm: Nyeste viden om </a:t>
              </a:r>
              <a:r>
                <a:rPr lang="da-DK" sz="800" dirty="0" err="1"/>
                <a:t>dual</a:t>
              </a:r>
              <a:r>
                <a:rPr lang="da-DK" sz="800" dirty="0"/>
                <a:t> </a:t>
              </a:r>
              <a:r>
                <a:rPr lang="da-DK" sz="800" dirty="0" err="1"/>
                <a:t>career</a:t>
              </a:r>
              <a:r>
                <a:rPr lang="da-DK" sz="800" dirty="0"/>
                <a:t> med fokus på udviklingsmiljøer og mental sundhed. Bruge inspirationen fra kommunens idrætsmiljøer, samt nye perspektiver på eget miljø til at forme fremtidens samspil i Odense Kommune.</a:t>
              </a: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00D6ECB-6FCB-4F1F-B961-167A04F7C23F}"/>
              </a:ext>
            </a:extLst>
          </p:cNvPr>
          <p:cNvGrpSpPr/>
          <p:nvPr/>
        </p:nvGrpSpPr>
        <p:grpSpPr>
          <a:xfrm>
            <a:off x="8774065" y="2836912"/>
            <a:ext cx="3139549" cy="755186"/>
            <a:chOff x="8302943" y="4790367"/>
            <a:chExt cx="3433422" cy="768619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BF2D033-18A8-43D8-BA7C-B3CAB57CBA1E}"/>
                </a:ext>
              </a:extLst>
            </p:cNvPr>
            <p:cNvSpPr txBox="1"/>
            <p:nvPr/>
          </p:nvSpPr>
          <p:spPr>
            <a:xfrm>
              <a:off x="8302943" y="4790367"/>
              <a:ext cx="2728846" cy="258563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da-DK" sz="1000" dirty="0"/>
                <a:t>4. Forandringsledelse og kernefortælling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3817BFAC-8C93-44CD-A799-FD4777CC546A}"/>
                </a:ext>
              </a:extLst>
            </p:cNvPr>
            <p:cNvSpPr txBox="1"/>
            <p:nvPr/>
          </p:nvSpPr>
          <p:spPr>
            <a:xfrm>
              <a:off x="8302943" y="4963809"/>
              <a:ext cx="3433422" cy="59517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da-DK" sz="800" dirty="0"/>
                <a:t>Henrik Baadsgaard: Implementering af værdier og visioner I organisationen. Hvordan kommer vi fra plan til virkelighed. Hvordan skabes vellykkede forandringsprocesser. Implementeringsstrategier. Forankring af implementeringsproces.</a:t>
              </a: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8B958B8-7D6E-45CB-A18B-D65787F1CCB5}"/>
              </a:ext>
            </a:extLst>
          </p:cNvPr>
          <p:cNvGrpSpPr/>
          <p:nvPr/>
        </p:nvGrpSpPr>
        <p:grpSpPr>
          <a:xfrm>
            <a:off x="8774065" y="3601517"/>
            <a:ext cx="3245892" cy="569513"/>
            <a:chOff x="7488249" y="5866033"/>
            <a:chExt cx="3869091" cy="579643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AD57384-7B97-4E49-9A88-02CAEF29DFCD}"/>
                </a:ext>
              </a:extLst>
            </p:cNvPr>
            <p:cNvSpPr txBox="1"/>
            <p:nvPr/>
          </p:nvSpPr>
          <p:spPr>
            <a:xfrm>
              <a:off x="7488249" y="5866033"/>
              <a:ext cx="2728846" cy="1566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a-DK" sz="1000" dirty="0"/>
                <a:t>5. Værdier i praksis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946DC848-88AD-451E-A70C-536704B46BEA}"/>
                </a:ext>
              </a:extLst>
            </p:cNvPr>
            <p:cNvSpPr txBox="1"/>
            <p:nvPr/>
          </p:nvSpPr>
          <p:spPr>
            <a:xfrm>
              <a:off x="7488249" y="6054112"/>
              <a:ext cx="3869091" cy="3915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da-DK" sz="800" dirty="0"/>
                <a:t>Kristoffer Henriksen: Værdier vokser ud af stærke fællesskaber. Vi arbejder med værdier fordi tydelige værdier skaber retning og stabilitet i beslutninger og fordi næste generation forventer meningsfuldhed og bæredygtighed</a:t>
              </a:r>
              <a:r>
                <a:rPr lang="da-DK" sz="900" dirty="0"/>
                <a:t>.</a:t>
              </a: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BD7F652B-455A-4E5F-A146-3A68F59D570E}"/>
              </a:ext>
            </a:extLst>
          </p:cNvPr>
          <p:cNvGrpSpPr/>
          <p:nvPr/>
        </p:nvGrpSpPr>
        <p:grpSpPr>
          <a:xfrm>
            <a:off x="8786802" y="4274463"/>
            <a:ext cx="2680131" cy="809969"/>
            <a:chOff x="1747426" y="5900641"/>
            <a:chExt cx="2794318" cy="824377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1CFF3BF-5BB7-4319-B4ED-7F24546FE644}"/>
                </a:ext>
              </a:extLst>
            </p:cNvPr>
            <p:cNvSpPr txBox="1"/>
            <p:nvPr/>
          </p:nvSpPr>
          <p:spPr>
            <a:xfrm>
              <a:off x="1747426" y="5900641"/>
              <a:ext cx="2728846" cy="1566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a-DK" sz="1000" dirty="0"/>
                <a:t>6. Udviklingsmiljø i praksis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CC100C2-50C4-4ECD-9F55-EB0837765AA2}"/>
                </a:ext>
              </a:extLst>
            </p:cNvPr>
            <p:cNvSpPr txBox="1"/>
            <p:nvPr/>
          </p:nvSpPr>
          <p:spPr>
            <a:xfrm>
              <a:off x="1747426" y="6067190"/>
              <a:ext cx="2794318" cy="65782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da-DK" sz="800" dirty="0"/>
                <a:t>Ulrik </a:t>
              </a:r>
              <a:r>
                <a:rPr lang="da-DK" sz="800" dirty="0" err="1"/>
                <a:t>Kierkely</a:t>
              </a:r>
              <a:r>
                <a:rPr lang="da-DK" sz="800" dirty="0"/>
                <a:t>:  Talentarbejdet fra et trænerperspektiv Hvordan arbejdes der med mental sundhed og trivsel og hvordan skabes der et udviklingsmiljø med resultater i fokus og atleters trivsel</a:t>
              </a:r>
            </a:p>
            <a:p>
              <a:endParaRPr lang="da-DK" sz="900" dirty="0"/>
            </a:p>
            <a:p>
              <a:pPr algn="r"/>
              <a:r>
                <a:rPr lang="da-DK" sz="900" dirty="0"/>
                <a:t>.</a:t>
              </a: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24FE8AD-73E5-4400-B87E-7D2007343425}"/>
              </a:ext>
            </a:extLst>
          </p:cNvPr>
          <p:cNvGrpSpPr/>
          <p:nvPr/>
        </p:nvGrpSpPr>
        <p:grpSpPr>
          <a:xfrm>
            <a:off x="8789364" y="4901874"/>
            <a:ext cx="3124249" cy="533088"/>
            <a:chOff x="1036984" y="4840933"/>
            <a:chExt cx="2742275" cy="542570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9D74081C-E023-4FF2-917B-BD81910B6DCB}"/>
                </a:ext>
              </a:extLst>
            </p:cNvPr>
            <p:cNvSpPr txBox="1"/>
            <p:nvPr/>
          </p:nvSpPr>
          <p:spPr>
            <a:xfrm>
              <a:off x="1036984" y="4840933"/>
              <a:ext cx="2728846" cy="1566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a-DK" sz="1000" dirty="0">
                  <a:ea typeface="Times New Roman" panose="02020603050405020304" pitchFamily="18" charset="0"/>
                  <a:cs typeface="Calibri" panose="020F0502020204030204" pitchFamily="34" charset="0"/>
                </a:rPr>
                <a:t>7. Dual </a:t>
              </a:r>
              <a:r>
                <a:rPr lang="da-DK" sz="1000" dirty="0" err="1">
                  <a:ea typeface="Times New Roman" panose="02020603050405020304" pitchFamily="18" charset="0"/>
                  <a:cs typeface="Calibri" panose="020F0502020204030204" pitchFamily="34" charset="0"/>
                </a:rPr>
                <a:t>career</a:t>
              </a:r>
              <a:r>
                <a:rPr lang="da-DK" sz="1000" dirty="0">
                  <a:ea typeface="Times New Roman" panose="02020603050405020304" pitchFamily="18" charset="0"/>
                  <a:cs typeface="Calibri" panose="020F0502020204030204" pitchFamily="34" charset="0"/>
                </a:rPr>
                <a:t>, det hele menneske i praksis </a:t>
              </a:r>
              <a:endParaRPr lang="da-DK" sz="1000" dirty="0"/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570485E9-BFB6-4469-9EF4-FB4122D12E26}"/>
                </a:ext>
              </a:extLst>
            </p:cNvPr>
            <p:cNvSpPr txBox="1"/>
            <p:nvPr/>
          </p:nvSpPr>
          <p:spPr>
            <a:xfrm>
              <a:off x="1057654" y="5007601"/>
              <a:ext cx="2721605" cy="37590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da-DK" sz="800" dirty="0"/>
                <a:t>OTU: Samspil mellem eliteidrætten og skolen. </a:t>
              </a:r>
            </a:p>
            <a:p>
              <a:r>
                <a:rPr lang="da-DK" sz="800" dirty="0"/>
                <a:t>Arbejde med langsigtet planlægning med vores unge. Præsentation af samspillet mellem klub og skole. Præsentation at </a:t>
              </a:r>
              <a:r>
                <a:rPr lang="da-DK" sz="800" dirty="0" err="1"/>
                <a:t>Lifeskillsforløb</a:t>
              </a:r>
              <a:r>
                <a:rPr lang="da-DK" sz="800" dirty="0"/>
                <a:t> ved TD-uddannelsespartnere.   </a:t>
              </a:r>
              <a:endParaRPr lang="da-DK" sz="900" dirty="0"/>
            </a:p>
          </p:txBody>
        </p: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DD00D94F-CC09-4D11-921A-4B0511042FAA}"/>
              </a:ext>
            </a:extLst>
          </p:cNvPr>
          <p:cNvSpPr txBox="1"/>
          <p:nvPr/>
        </p:nvSpPr>
        <p:spPr>
          <a:xfrm>
            <a:off x="1525006" y="114983"/>
            <a:ext cx="9637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/>
              <a:t>Odense Talentudvikling - netværk der forbinder præstation og trivsel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2AB6C47-12F1-7678-4F97-59F92DF2EA32}"/>
              </a:ext>
            </a:extLst>
          </p:cNvPr>
          <p:cNvSpPr/>
          <p:nvPr/>
        </p:nvSpPr>
        <p:spPr>
          <a:xfrm>
            <a:off x="5259887" y="2821612"/>
            <a:ext cx="1706213" cy="16469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939C937-B7FB-C662-4023-A36B13640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67" t="-5622" r="12887" b="-7742"/>
          <a:stretch/>
        </p:blipFill>
        <p:spPr>
          <a:xfrm>
            <a:off x="5503641" y="3032848"/>
            <a:ext cx="1243423" cy="114451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92CD317-7B8D-3C94-F3BD-880D3151A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0"/>
            <a:ext cx="1943681" cy="709181"/>
          </a:xfrm>
          <a:prstGeom prst="rect">
            <a:avLst/>
          </a:prstGeom>
        </p:spPr>
      </p:pic>
      <p:sp>
        <p:nvSpPr>
          <p:cNvPr id="15" name="TextBox 219">
            <a:extLst>
              <a:ext uri="{FF2B5EF4-FFF2-40B4-BE49-F238E27FC236}">
                <a16:creationId xmlns:a16="http://schemas.microsoft.com/office/drawing/2014/main" id="{0EFA0011-F1E7-AB24-2346-CC834D9BD6FD}"/>
              </a:ext>
            </a:extLst>
          </p:cNvPr>
          <p:cNvSpPr txBox="1"/>
          <p:nvPr/>
        </p:nvSpPr>
        <p:spPr>
          <a:xfrm>
            <a:off x="3654390" y="6060325"/>
            <a:ext cx="2379186" cy="25404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9. Idrættens transferværdi</a:t>
            </a:r>
          </a:p>
        </p:txBody>
      </p:sp>
      <p:sp>
        <p:nvSpPr>
          <p:cNvPr id="16" name="TextBox 220">
            <a:extLst>
              <a:ext uri="{FF2B5EF4-FFF2-40B4-BE49-F238E27FC236}">
                <a16:creationId xmlns:a16="http://schemas.microsoft.com/office/drawing/2014/main" id="{E6259C01-808D-F4A3-5578-66E58507BF88}"/>
              </a:ext>
            </a:extLst>
          </p:cNvPr>
          <p:cNvSpPr txBox="1"/>
          <p:nvPr/>
        </p:nvSpPr>
        <p:spPr>
          <a:xfrm>
            <a:off x="3572089" y="6238694"/>
            <a:ext cx="2379186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da-DK" sz="800" dirty="0"/>
              <a:t>Søren Østergaard: Hvordan OTU kan være ambitiøse på det analoge fællesskabs vegne og udnytte de muligheder i at trænere og lærere er intentionelle og systematiske i deres arbejde med at facilitere processer.</a:t>
            </a:r>
          </a:p>
        </p:txBody>
      </p:sp>
      <p:sp>
        <p:nvSpPr>
          <p:cNvPr id="10" name="Freeform: Shape 179">
            <a:extLst>
              <a:ext uri="{FF2B5EF4-FFF2-40B4-BE49-F238E27FC236}">
                <a16:creationId xmlns:a16="http://schemas.microsoft.com/office/drawing/2014/main" id="{7803F3A0-E6E0-0AA8-E2B6-FD8F55FBD5CF}"/>
              </a:ext>
            </a:extLst>
          </p:cNvPr>
          <p:cNvSpPr/>
          <p:nvPr/>
        </p:nvSpPr>
        <p:spPr>
          <a:xfrm>
            <a:off x="5777043" y="117663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" name="Oval 196">
            <a:extLst>
              <a:ext uri="{FF2B5EF4-FFF2-40B4-BE49-F238E27FC236}">
                <a16:creationId xmlns:a16="http://schemas.microsoft.com/office/drawing/2014/main" id="{56FA2456-BDCD-3A93-5B55-328F2409EB2B}"/>
              </a:ext>
            </a:extLst>
          </p:cNvPr>
          <p:cNvSpPr/>
          <p:nvPr/>
        </p:nvSpPr>
        <p:spPr>
          <a:xfrm>
            <a:off x="5877403" y="126470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8" name="TextBox 197">
            <a:extLst>
              <a:ext uri="{FF2B5EF4-FFF2-40B4-BE49-F238E27FC236}">
                <a16:creationId xmlns:a16="http://schemas.microsoft.com/office/drawing/2014/main" id="{1F0B4BA6-601E-7DA5-E766-E3A5D392C11A}"/>
              </a:ext>
            </a:extLst>
          </p:cNvPr>
          <p:cNvSpPr txBox="1"/>
          <p:nvPr/>
        </p:nvSpPr>
        <p:spPr>
          <a:xfrm>
            <a:off x="6781942" y="134880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51" name="TextBox 219">
            <a:extLst>
              <a:ext uri="{FF2B5EF4-FFF2-40B4-BE49-F238E27FC236}">
                <a16:creationId xmlns:a16="http://schemas.microsoft.com/office/drawing/2014/main" id="{6AAB0F2E-4483-0FA4-8E7C-7C93361B940C}"/>
              </a:ext>
            </a:extLst>
          </p:cNvPr>
          <p:cNvSpPr txBox="1"/>
          <p:nvPr/>
        </p:nvSpPr>
        <p:spPr>
          <a:xfrm>
            <a:off x="941797" y="2614728"/>
            <a:ext cx="2617335" cy="41575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13. Ung i en præstationsverden </a:t>
            </a:r>
          </a:p>
          <a:p>
            <a:pPr algn="r"/>
            <a:endParaRPr lang="da-DK" sz="1051" dirty="0"/>
          </a:p>
        </p:txBody>
      </p:sp>
      <p:sp>
        <p:nvSpPr>
          <p:cNvPr id="52" name="TextBox 220">
            <a:extLst>
              <a:ext uri="{FF2B5EF4-FFF2-40B4-BE49-F238E27FC236}">
                <a16:creationId xmlns:a16="http://schemas.microsoft.com/office/drawing/2014/main" id="{0ABC5974-1AB3-C15A-F31E-40E5E52728E8}"/>
              </a:ext>
            </a:extLst>
          </p:cNvPr>
          <p:cNvSpPr txBox="1"/>
          <p:nvPr/>
        </p:nvSpPr>
        <p:spPr>
          <a:xfrm>
            <a:off x="-59202" y="2759558"/>
            <a:ext cx="3525901" cy="70788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da-DK" sz="800" dirty="0"/>
              <a:t>Janne R. Mortensen:  Hvordan støtter vi vores unges mentale trivsel? </a:t>
            </a:r>
          </a:p>
          <a:p>
            <a:pPr algn="r"/>
            <a:r>
              <a:rPr lang="da-DK" sz="800" dirty="0"/>
              <a:t>Børn og unge i vores samtid - hvad skal vi vide for at forstå dem bedst?</a:t>
            </a:r>
            <a:br>
              <a:rPr lang="da-DK" sz="800" dirty="0"/>
            </a:br>
            <a:r>
              <a:rPr lang="da-DK" sz="800" dirty="0"/>
              <a:t>Hvad vil det sige at være forælder til et sportsbarn i dag?</a:t>
            </a:r>
            <a:br>
              <a:rPr lang="da-DK" sz="800" dirty="0"/>
            </a:br>
            <a:r>
              <a:rPr lang="da-DK" sz="800" dirty="0"/>
              <a:t>Hvilket ansvar bærer klubben, lederen og træneren i udvikling af unges mentale sundhed?  </a:t>
            </a:r>
          </a:p>
        </p:txBody>
      </p:sp>
      <p:sp>
        <p:nvSpPr>
          <p:cNvPr id="55" name="TextBox 219">
            <a:extLst>
              <a:ext uri="{FF2B5EF4-FFF2-40B4-BE49-F238E27FC236}">
                <a16:creationId xmlns:a16="http://schemas.microsoft.com/office/drawing/2014/main" id="{D28A432E-AA32-7859-693D-24ECA88B77C1}"/>
              </a:ext>
            </a:extLst>
          </p:cNvPr>
          <p:cNvSpPr txBox="1"/>
          <p:nvPr/>
        </p:nvSpPr>
        <p:spPr>
          <a:xfrm>
            <a:off x="125615" y="1878188"/>
            <a:ext cx="3433646" cy="41575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14. Relationer og teams i highperformance-miljøer Del 1</a:t>
            </a:r>
          </a:p>
          <a:p>
            <a:pPr algn="r"/>
            <a:endParaRPr lang="da-DK" sz="1051" dirty="0"/>
          </a:p>
        </p:txBody>
      </p:sp>
      <p:sp>
        <p:nvSpPr>
          <p:cNvPr id="56" name="TextBox 220">
            <a:extLst>
              <a:ext uri="{FF2B5EF4-FFF2-40B4-BE49-F238E27FC236}">
                <a16:creationId xmlns:a16="http://schemas.microsoft.com/office/drawing/2014/main" id="{A13D7BCD-92A3-13A2-EFE6-0D8C0906913D}"/>
              </a:ext>
            </a:extLst>
          </p:cNvPr>
          <p:cNvSpPr txBox="1"/>
          <p:nvPr/>
        </p:nvSpPr>
        <p:spPr>
          <a:xfrm>
            <a:off x="250145" y="2060886"/>
            <a:ext cx="3208683" cy="70788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da-DK" sz="800" dirty="0"/>
              <a:t>Morten Bertelsen: Udgangspunktet og omdrejningspunktet er at se nærmere på hvad relationel tænkning og talentudvikling kan gøre i skabelsen af performance kultur. Hvilken praksis kan vi anvende for at skabe individuel udvikling gennem relationer?</a:t>
            </a:r>
          </a:p>
          <a:p>
            <a:pPr algn="r"/>
            <a:endParaRPr lang="da-DK" sz="800" dirty="0"/>
          </a:p>
        </p:txBody>
      </p:sp>
      <p:sp>
        <p:nvSpPr>
          <p:cNvPr id="57" name="TextBox 219">
            <a:extLst>
              <a:ext uri="{FF2B5EF4-FFF2-40B4-BE49-F238E27FC236}">
                <a16:creationId xmlns:a16="http://schemas.microsoft.com/office/drawing/2014/main" id="{ABAAEF59-B68B-E437-5AAC-85336F7C666B}"/>
              </a:ext>
            </a:extLst>
          </p:cNvPr>
          <p:cNvSpPr txBox="1"/>
          <p:nvPr/>
        </p:nvSpPr>
        <p:spPr>
          <a:xfrm>
            <a:off x="94095" y="1419852"/>
            <a:ext cx="3492051" cy="41575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15. Relationer og teams i highperformance-miljøer Del 2</a:t>
            </a:r>
          </a:p>
          <a:p>
            <a:pPr algn="r"/>
            <a:endParaRPr lang="da-DK" sz="1051" dirty="0"/>
          </a:p>
        </p:txBody>
      </p:sp>
      <p:sp>
        <p:nvSpPr>
          <p:cNvPr id="58" name="TextBox 220">
            <a:extLst>
              <a:ext uri="{FF2B5EF4-FFF2-40B4-BE49-F238E27FC236}">
                <a16:creationId xmlns:a16="http://schemas.microsoft.com/office/drawing/2014/main" id="{57E3124F-E03A-2615-5510-390AC9703814}"/>
              </a:ext>
            </a:extLst>
          </p:cNvPr>
          <p:cNvSpPr txBox="1"/>
          <p:nvPr/>
        </p:nvSpPr>
        <p:spPr>
          <a:xfrm>
            <a:off x="-39047" y="1595528"/>
            <a:ext cx="3525901" cy="21544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da-DK" sz="800" dirty="0"/>
              <a:t>Morten Bertelsen </a:t>
            </a:r>
          </a:p>
        </p:txBody>
      </p:sp>
      <p:sp>
        <p:nvSpPr>
          <p:cNvPr id="2" name="Freeform: Shape 179">
            <a:extLst>
              <a:ext uri="{FF2B5EF4-FFF2-40B4-BE49-F238E27FC236}">
                <a16:creationId xmlns:a16="http://schemas.microsoft.com/office/drawing/2014/main" id="{BAFE1F6B-49C0-0D24-787C-2A0DE285A61A}"/>
              </a:ext>
            </a:extLst>
          </p:cNvPr>
          <p:cNvSpPr/>
          <p:nvPr/>
        </p:nvSpPr>
        <p:spPr>
          <a:xfrm>
            <a:off x="6754814" y="1341259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5" name="Oval 196">
            <a:extLst>
              <a:ext uri="{FF2B5EF4-FFF2-40B4-BE49-F238E27FC236}">
                <a16:creationId xmlns:a16="http://schemas.microsoft.com/office/drawing/2014/main" id="{615DB4DD-817B-5851-408A-4FBB57019C68}"/>
              </a:ext>
            </a:extLst>
          </p:cNvPr>
          <p:cNvSpPr/>
          <p:nvPr/>
        </p:nvSpPr>
        <p:spPr>
          <a:xfrm>
            <a:off x="6855174" y="1429332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6" name="TextBox 197">
            <a:extLst>
              <a:ext uri="{FF2B5EF4-FFF2-40B4-BE49-F238E27FC236}">
                <a16:creationId xmlns:a16="http://schemas.microsoft.com/office/drawing/2014/main" id="{44DD20E4-96DA-1A4B-D993-2E4E8452E005}"/>
              </a:ext>
            </a:extLst>
          </p:cNvPr>
          <p:cNvSpPr txBox="1"/>
          <p:nvPr/>
        </p:nvSpPr>
        <p:spPr>
          <a:xfrm>
            <a:off x="6934342" y="150120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2</a:t>
            </a:r>
          </a:p>
        </p:txBody>
      </p:sp>
      <p:sp>
        <p:nvSpPr>
          <p:cNvPr id="37" name="TextBox 197">
            <a:extLst>
              <a:ext uri="{FF2B5EF4-FFF2-40B4-BE49-F238E27FC236}">
                <a16:creationId xmlns:a16="http://schemas.microsoft.com/office/drawing/2014/main" id="{332551F3-2ABF-DD8C-FBA3-66F6C9B326D6}"/>
              </a:ext>
            </a:extLst>
          </p:cNvPr>
          <p:cNvSpPr txBox="1"/>
          <p:nvPr/>
        </p:nvSpPr>
        <p:spPr>
          <a:xfrm>
            <a:off x="5951275" y="132752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8" name="TextBox 197">
            <a:extLst>
              <a:ext uri="{FF2B5EF4-FFF2-40B4-BE49-F238E27FC236}">
                <a16:creationId xmlns:a16="http://schemas.microsoft.com/office/drawing/2014/main" id="{438E75E2-8ECC-BDA7-2E6C-C38F1B4EA869}"/>
              </a:ext>
            </a:extLst>
          </p:cNvPr>
          <p:cNvSpPr txBox="1"/>
          <p:nvPr/>
        </p:nvSpPr>
        <p:spPr>
          <a:xfrm>
            <a:off x="7473844" y="187034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9" name="Freeform: Shape 179">
            <a:extLst>
              <a:ext uri="{FF2B5EF4-FFF2-40B4-BE49-F238E27FC236}">
                <a16:creationId xmlns:a16="http://schemas.microsoft.com/office/drawing/2014/main" id="{4A0F27A6-8975-D5FB-38DB-CA45E439F5E0}"/>
              </a:ext>
            </a:extLst>
          </p:cNvPr>
          <p:cNvSpPr/>
          <p:nvPr/>
        </p:nvSpPr>
        <p:spPr>
          <a:xfrm>
            <a:off x="7446716" y="186279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0" name="Oval 196">
            <a:extLst>
              <a:ext uri="{FF2B5EF4-FFF2-40B4-BE49-F238E27FC236}">
                <a16:creationId xmlns:a16="http://schemas.microsoft.com/office/drawing/2014/main" id="{1E165B1C-064F-F7B3-EA35-8E55726CB053}"/>
              </a:ext>
            </a:extLst>
          </p:cNvPr>
          <p:cNvSpPr/>
          <p:nvPr/>
        </p:nvSpPr>
        <p:spPr>
          <a:xfrm>
            <a:off x="7547076" y="195086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41" name="TextBox 197">
            <a:extLst>
              <a:ext uri="{FF2B5EF4-FFF2-40B4-BE49-F238E27FC236}">
                <a16:creationId xmlns:a16="http://schemas.microsoft.com/office/drawing/2014/main" id="{46698320-1387-68CA-5C22-B1505B48F0CB}"/>
              </a:ext>
            </a:extLst>
          </p:cNvPr>
          <p:cNvSpPr txBox="1"/>
          <p:nvPr/>
        </p:nvSpPr>
        <p:spPr>
          <a:xfrm>
            <a:off x="7626244" y="202274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3</a:t>
            </a:r>
          </a:p>
        </p:txBody>
      </p:sp>
      <p:sp>
        <p:nvSpPr>
          <p:cNvPr id="45" name="TextBox 197">
            <a:extLst>
              <a:ext uri="{FF2B5EF4-FFF2-40B4-BE49-F238E27FC236}">
                <a16:creationId xmlns:a16="http://schemas.microsoft.com/office/drawing/2014/main" id="{0026139A-12DF-C026-8B8A-3E19346A9A3B}"/>
              </a:ext>
            </a:extLst>
          </p:cNvPr>
          <p:cNvSpPr txBox="1"/>
          <p:nvPr/>
        </p:nvSpPr>
        <p:spPr>
          <a:xfrm>
            <a:off x="7862551" y="265182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46" name="Freeform: Shape 179">
            <a:extLst>
              <a:ext uri="{FF2B5EF4-FFF2-40B4-BE49-F238E27FC236}">
                <a16:creationId xmlns:a16="http://schemas.microsoft.com/office/drawing/2014/main" id="{D7A96E91-09A5-E67D-662F-E82161551B43}"/>
              </a:ext>
            </a:extLst>
          </p:cNvPr>
          <p:cNvSpPr/>
          <p:nvPr/>
        </p:nvSpPr>
        <p:spPr>
          <a:xfrm>
            <a:off x="7835423" y="264427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7" name="Oval 196">
            <a:extLst>
              <a:ext uri="{FF2B5EF4-FFF2-40B4-BE49-F238E27FC236}">
                <a16:creationId xmlns:a16="http://schemas.microsoft.com/office/drawing/2014/main" id="{28E9B917-F056-B789-1755-782C3B699D7C}"/>
              </a:ext>
            </a:extLst>
          </p:cNvPr>
          <p:cNvSpPr/>
          <p:nvPr/>
        </p:nvSpPr>
        <p:spPr>
          <a:xfrm>
            <a:off x="7935783" y="273234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53" name="TextBox 197">
            <a:extLst>
              <a:ext uri="{FF2B5EF4-FFF2-40B4-BE49-F238E27FC236}">
                <a16:creationId xmlns:a16="http://schemas.microsoft.com/office/drawing/2014/main" id="{02B085E8-2923-EDDB-18B0-2CDE3F6E543A}"/>
              </a:ext>
            </a:extLst>
          </p:cNvPr>
          <p:cNvSpPr txBox="1"/>
          <p:nvPr/>
        </p:nvSpPr>
        <p:spPr>
          <a:xfrm>
            <a:off x="8014951" y="280422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4</a:t>
            </a:r>
          </a:p>
        </p:txBody>
      </p:sp>
      <p:sp>
        <p:nvSpPr>
          <p:cNvPr id="62" name="TextBox 197">
            <a:extLst>
              <a:ext uri="{FF2B5EF4-FFF2-40B4-BE49-F238E27FC236}">
                <a16:creationId xmlns:a16="http://schemas.microsoft.com/office/drawing/2014/main" id="{88339E43-AC63-C526-630C-DAC655332462}"/>
              </a:ext>
            </a:extLst>
          </p:cNvPr>
          <p:cNvSpPr txBox="1"/>
          <p:nvPr/>
        </p:nvSpPr>
        <p:spPr>
          <a:xfrm>
            <a:off x="7967591" y="347674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3" name="Freeform: Shape 179">
            <a:extLst>
              <a:ext uri="{FF2B5EF4-FFF2-40B4-BE49-F238E27FC236}">
                <a16:creationId xmlns:a16="http://schemas.microsoft.com/office/drawing/2014/main" id="{85DC6754-0FCC-6DB0-B76B-E41267251EC9}"/>
              </a:ext>
            </a:extLst>
          </p:cNvPr>
          <p:cNvSpPr/>
          <p:nvPr/>
        </p:nvSpPr>
        <p:spPr>
          <a:xfrm>
            <a:off x="7940463" y="3469197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4" name="Oval 196">
            <a:extLst>
              <a:ext uri="{FF2B5EF4-FFF2-40B4-BE49-F238E27FC236}">
                <a16:creationId xmlns:a16="http://schemas.microsoft.com/office/drawing/2014/main" id="{83D73286-7596-4CB2-228E-DD05E35004B3}"/>
              </a:ext>
            </a:extLst>
          </p:cNvPr>
          <p:cNvSpPr/>
          <p:nvPr/>
        </p:nvSpPr>
        <p:spPr>
          <a:xfrm>
            <a:off x="8040823" y="3557270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5" name="TextBox 197">
            <a:extLst>
              <a:ext uri="{FF2B5EF4-FFF2-40B4-BE49-F238E27FC236}">
                <a16:creationId xmlns:a16="http://schemas.microsoft.com/office/drawing/2014/main" id="{914C3FC4-CFB0-2890-8453-2A03BC5F0299}"/>
              </a:ext>
            </a:extLst>
          </p:cNvPr>
          <p:cNvSpPr txBox="1"/>
          <p:nvPr/>
        </p:nvSpPr>
        <p:spPr>
          <a:xfrm>
            <a:off x="8119991" y="362914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5</a:t>
            </a:r>
          </a:p>
        </p:txBody>
      </p:sp>
      <p:sp>
        <p:nvSpPr>
          <p:cNvPr id="66" name="TextBox 197">
            <a:extLst>
              <a:ext uri="{FF2B5EF4-FFF2-40B4-BE49-F238E27FC236}">
                <a16:creationId xmlns:a16="http://schemas.microsoft.com/office/drawing/2014/main" id="{4FC3BACB-1959-72E6-A18E-F3C26E299F75}"/>
              </a:ext>
            </a:extLst>
          </p:cNvPr>
          <p:cNvSpPr txBox="1"/>
          <p:nvPr/>
        </p:nvSpPr>
        <p:spPr>
          <a:xfrm>
            <a:off x="7690054" y="429968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7" name="Freeform: Shape 179">
            <a:extLst>
              <a:ext uri="{FF2B5EF4-FFF2-40B4-BE49-F238E27FC236}">
                <a16:creationId xmlns:a16="http://schemas.microsoft.com/office/drawing/2014/main" id="{D5DC7573-B227-20CA-E461-12F9C02A161D}"/>
              </a:ext>
            </a:extLst>
          </p:cNvPr>
          <p:cNvSpPr/>
          <p:nvPr/>
        </p:nvSpPr>
        <p:spPr>
          <a:xfrm>
            <a:off x="7662926" y="4292137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8" name="Oval 196">
            <a:extLst>
              <a:ext uri="{FF2B5EF4-FFF2-40B4-BE49-F238E27FC236}">
                <a16:creationId xmlns:a16="http://schemas.microsoft.com/office/drawing/2014/main" id="{C6DE3C17-854B-CFA1-1504-825ECE36A694}"/>
              </a:ext>
            </a:extLst>
          </p:cNvPr>
          <p:cNvSpPr/>
          <p:nvPr/>
        </p:nvSpPr>
        <p:spPr>
          <a:xfrm>
            <a:off x="7763286" y="4380210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9" name="TextBox 197">
            <a:extLst>
              <a:ext uri="{FF2B5EF4-FFF2-40B4-BE49-F238E27FC236}">
                <a16:creationId xmlns:a16="http://schemas.microsoft.com/office/drawing/2014/main" id="{A54FC2E5-3E08-8C40-A566-A8A6964A0ADB}"/>
              </a:ext>
            </a:extLst>
          </p:cNvPr>
          <p:cNvSpPr txBox="1"/>
          <p:nvPr/>
        </p:nvSpPr>
        <p:spPr>
          <a:xfrm>
            <a:off x="7842454" y="4452086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6</a:t>
            </a:r>
          </a:p>
        </p:txBody>
      </p:sp>
      <p:sp>
        <p:nvSpPr>
          <p:cNvPr id="70" name="TextBox 197">
            <a:extLst>
              <a:ext uri="{FF2B5EF4-FFF2-40B4-BE49-F238E27FC236}">
                <a16:creationId xmlns:a16="http://schemas.microsoft.com/office/drawing/2014/main" id="{1634DFEF-15F0-5B98-D6C7-5DB26BA55670}"/>
              </a:ext>
            </a:extLst>
          </p:cNvPr>
          <p:cNvSpPr txBox="1"/>
          <p:nvPr/>
        </p:nvSpPr>
        <p:spPr>
          <a:xfrm>
            <a:off x="7139398" y="5041117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1" name="Freeform: Shape 179">
            <a:extLst>
              <a:ext uri="{FF2B5EF4-FFF2-40B4-BE49-F238E27FC236}">
                <a16:creationId xmlns:a16="http://schemas.microsoft.com/office/drawing/2014/main" id="{F03E0DA6-596D-D747-D727-68B5432D7FDA}"/>
              </a:ext>
            </a:extLst>
          </p:cNvPr>
          <p:cNvSpPr/>
          <p:nvPr/>
        </p:nvSpPr>
        <p:spPr>
          <a:xfrm>
            <a:off x="7112270" y="5033568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2" name="Oval 196">
            <a:extLst>
              <a:ext uri="{FF2B5EF4-FFF2-40B4-BE49-F238E27FC236}">
                <a16:creationId xmlns:a16="http://schemas.microsoft.com/office/drawing/2014/main" id="{FE0AE84F-0243-AB94-629A-AC38D2BB39F1}"/>
              </a:ext>
            </a:extLst>
          </p:cNvPr>
          <p:cNvSpPr/>
          <p:nvPr/>
        </p:nvSpPr>
        <p:spPr>
          <a:xfrm>
            <a:off x="7212630" y="5121641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3" name="TextBox 197">
            <a:extLst>
              <a:ext uri="{FF2B5EF4-FFF2-40B4-BE49-F238E27FC236}">
                <a16:creationId xmlns:a16="http://schemas.microsoft.com/office/drawing/2014/main" id="{F86751A5-53CF-83BB-EB02-863BAA39D16D}"/>
              </a:ext>
            </a:extLst>
          </p:cNvPr>
          <p:cNvSpPr txBox="1"/>
          <p:nvPr/>
        </p:nvSpPr>
        <p:spPr>
          <a:xfrm>
            <a:off x="7291798" y="5193517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7</a:t>
            </a:r>
          </a:p>
        </p:txBody>
      </p:sp>
      <p:sp>
        <p:nvSpPr>
          <p:cNvPr id="75" name="TextBox 197">
            <a:extLst>
              <a:ext uri="{FF2B5EF4-FFF2-40B4-BE49-F238E27FC236}">
                <a16:creationId xmlns:a16="http://schemas.microsoft.com/office/drawing/2014/main" id="{7E01136B-4EAE-3B36-7A4C-A63CF7DF3861}"/>
              </a:ext>
            </a:extLst>
          </p:cNvPr>
          <p:cNvSpPr txBox="1"/>
          <p:nvPr/>
        </p:nvSpPr>
        <p:spPr>
          <a:xfrm>
            <a:off x="6268508" y="542489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6" name="Freeform: Shape 179">
            <a:extLst>
              <a:ext uri="{FF2B5EF4-FFF2-40B4-BE49-F238E27FC236}">
                <a16:creationId xmlns:a16="http://schemas.microsoft.com/office/drawing/2014/main" id="{8F06B945-8307-09C0-49BE-51EA44C25AF0}"/>
              </a:ext>
            </a:extLst>
          </p:cNvPr>
          <p:cNvSpPr/>
          <p:nvPr/>
        </p:nvSpPr>
        <p:spPr>
          <a:xfrm>
            <a:off x="6241380" y="541734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7" name="Oval 196">
            <a:extLst>
              <a:ext uri="{FF2B5EF4-FFF2-40B4-BE49-F238E27FC236}">
                <a16:creationId xmlns:a16="http://schemas.microsoft.com/office/drawing/2014/main" id="{9DDBC23E-0D42-2DBB-D499-19F209D026E3}"/>
              </a:ext>
            </a:extLst>
          </p:cNvPr>
          <p:cNvSpPr/>
          <p:nvPr/>
        </p:nvSpPr>
        <p:spPr>
          <a:xfrm>
            <a:off x="6341740" y="550541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8" name="TextBox 197">
            <a:extLst>
              <a:ext uri="{FF2B5EF4-FFF2-40B4-BE49-F238E27FC236}">
                <a16:creationId xmlns:a16="http://schemas.microsoft.com/office/drawing/2014/main" id="{D5D74CF8-0A98-40E2-09A3-5D1BC332008B}"/>
              </a:ext>
            </a:extLst>
          </p:cNvPr>
          <p:cNvSpPr txBox="1"/>
          <p:nvPr/>
        </p:nvSpPr>
        <p:spPr>
          <a:xfrm>
            <a:off x="6420908" y="557729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8</a:t>
            </a:r>
          </a:p>
        </p:txBody>
      </p:sp>
      <p:sp>
        <p:nvSpPr>
          <p:cNvPr id="79" name="TextBox 197">
            <a:extLst>
              <a:ext uri="{FF2B5EF4-FFF2-40B4-BE49-F238E27FC236}">
                <a16:creationId xmlns:a16="http://schemas.microsoft.com/office/drawing/2014/main" id="{A011F456-041A-30DB-0783-6D63274B2DDE}"/>
              </a:ext>
            </a:extLst>
          </p:cNvPr>
          <p:cNvSpPr txBox="1"/>
          <p:nvPr/>
        </p:nvSpPr>
        <p:spPr>
          <a:xfrm>
            <a:off x="5311511" y="5419429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80" name="Freeform: Shape 179">
            <a:extLst>
              <a:ext uri="{FF2B5EF4-FFF2-40B4-BE49-F238E27FC236}">
                <a16:creationId xmlns:a16="http://schemas.microsoft.com/office/drawing/2014/main" id="{B17778C3-B1B7-E19B-08A1-6B8B68B273B4}"/>
              </a:ext>
            </a:extLst>
          </p:cNvPr>
          <p:cNvSpPr/>
          <p:nvPr/>
        </p:nvSpPr>
        <p:spPr>
          <a:xfrm>
            <a:off x="5284383" y="5411880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81" name="Oval 196">
            <a:extLst>
              <a:ext uri="{FF2B5EF4-FFF2-40B4-BE49-F238E27FC236}">
                <a16:creationId xmlns:a16="http://schemas.microsoft.com/office/drawing/2014/main" id="{31C4E202-85F2-9A1C-CE81-DAE360541BCC}"/>
              </a:ext>
            </a:extLst>
          </p:cNvPr>
          <p:cNvSpPr/>
          <p:nvPr/>
        </p:nvSpPr>
        <p:spPr>
          <a:xfrm>
            <a:off x="5384743" y="5499953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82" name="TextBox 197">
            <a:extLst>
              <a:ext uri="{FF2B5EF4-FFF2-40B4-BE49-F238E27FC236}">
                <a16:creationId xmlns:a16="http://schemas.microsoft.com/office/drawing/2014/main" id="{F608EF98-04F9-03C8-35CF-3F37912AD334}"/>
              </a:ext>
            </a:extLst>
          </p:cNvPr>
          <p:cNvSpPr txBox="1"/>
          <p:nvPr/>
        </p:nvSpPr>
        <p:spPr>
          <a:xfrm>
            <a:off x="5463911" y="5571829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9</a:t>
            </a:r>
          </a:p>
        </p:txBody>
      </p:sp>
      <p:sp>
        <p:nvSpPr>
          <p:cNvPr id="84" name="TextBox 232">
            <a:extLst>
              <a:ext uri="{FF2B5EF4-FFF2-40B4-BE49-F238E27FC236}">
                <a16:creationId xmlns:a16="http://schemas.microsoft.com/office/drawing/2014/main" id="{8878E7FD-0A81-7D28-BFD5-FD8C8728C7DC}"/>
              </a:ext>
            </a:extLst>
          </p:cNvPr>
          <p:cNvSpPr txBox="1"/>
          <p:nvPr/>
        </p:nvSpPr>
        <p:spPr>
          <a:xfrm>
            <a:off x="6202136" y="6110014"/>
            <a:ext cx="3119340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8. Life-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</a:t>
            </a:r>
            <a:endParaRPr lang="da-DK" sz="1000" dirty="0"/>
          </a:p>
        </p:txBody>
      </p:sp>
      <p:sp>
        <p:nvSpPr>
          <p:cNvPr id="85" name="TextBox 233">
            <a:extLst>
              <a:ext uri="{FF2B5EF4-FFF2-40B4-BE49-F238E27FC236}">
                <a16:creationId xmlns:a16="http://schemas.microsoft.com/office/drawing/2014/main" id="{A653BF7A-3AAE-8742-A1D1-057BEBFC5685}"/>
              </a:ext>
            </a:extLst>
          </p:cNvPr>
          <p:cNvSpPr txBox="1"/>
          <p:nvPr/>
        </p:nvSpPr>
        <p:spPr>
          <a:xfrm>
            <a:off x="6189543" y="6282020"/>
            <a:ext cx="3234972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da-DK" sz="800" dirty="0"/>
              <a:t>Søren Østergaard: Ungdommens ændrede rammevilkår. Idrætten som mentalt sundhedsfremmende fritidsfællesskab for unge. Behov for systematiske intentionelle indsatser, der er karakteriseret ved social samhørighed, kompetence og autonomi. </a:t>
            </a:r>
          </a:p>
        </p:txBody>
      </p:sp>
      <p:sp>
        <p:nvSpPr>
          <p:cNvPr id="88" name="TextBox 197">
            <a:extLst>
              <a:ext uri="{FF2B5EF4-FFF2-40B4-BE49-F238E27FC236}">
                <a16:creationId xmlns:a16="http://schemas.microsoft.com/office/drawing/2014/main" id="{9377FE1E-229D-00E7-C20B-1BB4F13FDDCB}"/>
              </a:ext>
            </a:extLst>
          </p:cNvPr>
          <p:cNvSpPr txBox="1"/>
          <p:nvPr/>
        </p:nvSpPr>
        <p:spPr>
          <a:xfrm>
            <a:off x="4868500" y="135717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14" name="Freeform: Shape 179">
            <a:extLst>
              <a:ext uri="{FF2B5EF4-FFF2-40B4-BE49-F238E27FC236}">
                <a16:creationId xmlns:a16="http://schemas.microsoft.com/office/drawing/2014/main" id="{EF724BD2-94A2-C9C7-5FA1-3BBC796977DF}"/>
              </a:ext>
            </a:extLst>
          </p:cNvPr>
          <p:cNvSpPr/>
          <p:nvPr/>
        </p:nvSpPr>
        <p:spPr>
          <a:xfrm>
            <a:off x="4841372" y="134962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1" name="Oval 196">
            <a:extLst>
              <a:ext uri="{FF2B5EF4-FFF2-40B4-BE49-F238E27FC236}">
                <a16:creationId xmlns:a16="http://schemas.microsoft.com/office/drawing/2014/main" id="{5B7A0E11-7506-26A8-0B13-964B4037FB9E}"/>
              </a:ext>
            </a:extLst>
          </p:cNvPr>
          <p:cNvSpPr/>
          <p:nvPr/>
        </p:nvSpPr>
        <p:spPr>
          <a:xfrm>
            <a:off x="4941732" y="143769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2" name="TextBox 197">
            <a:extLst>
              <a:ext uri="{FF2B5EF4-FFF2-40B4-BE49-F238E27FC236}">
                <a16:creationId xmlns:a16="http://schemas.microsoft.com/office/drawing/2014/main" id="{84F6E756-F304-4A33-9B25-2D8429E58458}"/>
              </a:ext>
            </a:extLst>
          </p:cNvPr>
          <p:cNvSpPr txBox="1"/>
          <p:nvPr/>
        </p:nvSpPr>
        <p:spPr>
          <a:xfrm>
            <a:off x="4966703" y="1491431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15</a:t>
            </a:r>
          </a:p>
        </p:txBody>
      </p:sp>
      <p:sp>
        <p:nvSpPr>
          <p:cNvPr id="163" name="TextBox 197">
            <a:extLst>
              <a:ext uri="{FF2B5EF4-FFF2-40B4-BE49-F238E27FC236}">
                <a16:creationId xmlns:a16="http://schemas.microsoft.com/office/drawing/2014/main" id="{18CD6C09-BFCC-6FB6-8F74-F0971A86D910}"/>
              </a:ext>
            </a:extLst>
          </p:cNvPr>
          <p:cNvSpPr txBox="1"/>
          <p:nvPr/>
        </p:nvSpPr>
        <p:spPr>
          <a:xfrm>
            <a:off x="4019249" y="426923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64" name="Freeform: Shape 179">
            <a:extLst>
              <a:ext uri="{FF2B5EF4-FFF2-40B4-BE49-F238E27FC236}">
                <a16:creationId xmlns:a16="http://schemas.microsoft.com/office/drawing/2014/main" id="{FFC33E8C-F6F3-B8AC-8C60-90580F8AB52E}"/>
              </a:ext>
            </a:extLst>
          </p:cNvPr>
          <p:cNvSpPr/>
          <p:nvPr/>
        </p:nvSpPr>
        <p:spPr>
          <a:xfrm>
            <a:off x="3992121" y="426168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5" name="Oval 196">
            <a:extLst>
              <a:ext uri="{FF2B5EF4-FFF2-40B4-BE49-F238E27FC236}">
                <a16:creationId xmlns:a16="http://schemas.microsoft.com/office/drawing/2014/main" id="{971CA071-C2DC-C575-A1E9-7A1691FCF841}"/>
              </a:ext>
            </a:extLst>
          </p:cNvPr>
          <p:cNvSpPr/>
          <p:nvPr/>
        </p:nvSpPr>
        <p:spPr>
          <a:xfrm>
            <a:off x="4092481" y="434975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6" name="TextBox 197">
            <a:extLst>
              <a:ext uri="{FF2B5EF4-FFF2-40B4-BE49-F238E27FC236}">
                <a16:creationId xmlns:a16="http://schemas.microsoft.com/office/drawing/2014/main" id="{B46C35DE-997C-61DF-F699-27F959E14295}"/>
              </a:ext>
            </a:extLst>
          </p:cNvPr>
          <p:cNvSpPr txBox="1"/>
          <p:nvPr/>
        </p:nvSpPr>
        <p:spPr>
          <a:xfrm>
            <a:off x="4116047" y="4384612"/>
            <a:ext cx="38968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11</a:t>
            </a:r>
          </a:p>
        </p:txBody>
      </p:sp>
      <p:sp>
        <p:nvSpPr>
          <p:cNvPr id="168" name="Freeform: Shape 179">
            <a:extLst>
              <a:ext uri="{FF2B5EF4-FFF2-40B4-BE49-F238E27FC236}">
                <a16:creationId xmlns:a16="http://schemas.microsoft.com/office/drawing/2014/main" id="{81AD0636-3AA3-28B1-86BA-3F3B6B2D4A32}"/>
              </a:ext>
            </a:extLst>
          </p:cNvPr>
          <p:cNvSpPr/>
          <p:nvPr/>
        </p:nvSpPr>
        <p:spPr>
          <a:xfrm>
            <a:off x="3689341" y="345438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9" name="Oval 196">
            <a:extLst>
              <a:ext uri="{FF2B5EF4-FFF2-40B4-BE49-F238E27FC236}">
                <a16:creationId xmlns:a16="http://schemas.microsoft.com/office/drawing/2014/main" id="{4A4F8308-F84C-78BD-1A0C-527F28691AE9}"/>
              </a:ext>
            </a:extLst>
          </p:cNvPr>
          <p:cNvSpPr/>
          <p:nvPr/>
        </p:nvSpPr>
        <p:spPr>
          <a:xfrm>
            <a:off x="3789701" y="354245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0" name="TextBox 197">
            <a:extLst>
              <a:ext uri="{FF2B5EF4-FFF2-40B4-BE49-F238E27FC236}">
                <a16:creationId xmlns:a16="http://schemas.microsoft.com/office/drawing/2014/main" id="{2ECAD6B2-28A4-AE76-8B67-7E9EBE0A9450}"/>
              </a:ext>
            </a:extLst>
          </p:cNvPr>
          <p:cNvSpPr txBox="1"/>
          <p:nvPr/>
        </p:nvSpPr>
        <p:spPr>
          <a:xfrm>
            <a:off x="3804519" y="3587107"/>
            <a:ext cx="37217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12</a:t>
            </a:r>
          </a:p>
        </p:txBody>
      </p:sp>
      <p:sp>
        <p:nvSpPr>
          <p:cNvPr id="171" name="TextBox 197">
            <a:extLst>
              <a:ext uri="{FF2B5EF4-FFF2-40B4-BE49-F238E27FC236}">
                <a16:creationId xmlns:a16="http://schemas.microsoft.com/office/drawing/2014/main" id="{6D06BDC0-9D7B-2C79-7A84-E4E32788B0B8}"/>
              </a:ext>
            </a:extLst>
          </p:cNvPr>
          <p:cNvSpPr txBox="1"/>
          <p:nvPr/>
        </p:nvSpPr>
        <p:spPr>
          <a:xfrm>
            <a:off x="3789056" y="258532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72" name="Freeform: Shape 179">
            <a:extLst>
              <a:ext uri="{FF2B5EF4-FFF2-40B4-BE49-F238E27FC236}">
                <a16:creationId xmlns:a16="http://schemas.microsoft.com/office/drawing/2014/main" id="{16D950A8-8C10-14AD-76EB-9614A20FA786}"/>
              </a:ext>
            </a:extLst>
          </p:cNvPr>
          <p:cNvSpPr/>
          <p:nvPr/>
        </p:nvSpPr>
        <p:spPr>
          <a:xfrm>
            <a:off x="3761928" y="257777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3" name="Oval 196">
            <a:extLst>
              <a:ext uri="{FF2B5EF4-FFF2-40B4-BE49-F238E27FC236}">
                <a16:creationId xmlns:a16="http://schemas.microsoft.com/office/drawing/2014/main" id="{D68B5677-68EC-056E-108B-6E75BBBBC25E}"/>
              </a:ext>
            </a:extLst>
          </p:cNvPr>
          <p:cNvSpPr/>
          <p:nvPr/>
        </p:nvSpPr>
        <p:spPr>
          <a:xfrm>
            <a:off x="3862288" y="266584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4" name="TextBox 197">
            <a:extLst>
              <a:ext uri="{FF2B5EF4-FFF2-40B4-BE49-F238E27FC236}">
                <a16:creationId xmlns:a16="http://schemas.microsoft.com/office/drawing/2014/main" id="{469CD584-BF51-7F39-B448-366A877674E8}"/>
              </a:ext>
            </a:extLst>
          </p:cNvPr>
          <p:cNvSpPr txBox="1"/>
          <p:nvPr/>
        </p:nvSpPr>
        <p:spPr>
          <a:xfrm>
            <a:off x="3887545" y="2739925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13</a:t>
            </a:r>
          </a:p>
        </p:txBody>
      </p:sp>
      <p:sp>
        <p:nvSpPr>
          <p:cNvPr id="184" name="TextBox 197">
            <a:extLst>
              <a:ext uri="{FF2B5EF4-FFF2-40B4-BE49-F238E27FC236}">
                <a16:creationId xmlns:a16="http://schemas.microsoft.com/office/drawing/2014/main" id="{4105F45B-8B5C-58BE-F536-BCEF50BD85DA}"/>
              </a:ext>
            </a:extLst>
          </p:cNvPr>
          <p:cNvSpPr txBox="1"/>
          <p:nvPr/>
        </p:nvSpPr>
        <p:spPr>
          <a:xfrm>
            <a:off x="4135652" y="187617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88" name="Freeform: Shape 179">
            <a:extLst>
              <a:ext uri="{FF2B5EF4-FFF2-40B4-BE49-F238E27FC236}">
                <a16:creationId xmlns:a16="http://schemas.microsoft.com/office/drawing/2014/main" id="{EAAB6148-9637-9EDB-ED87-68531A298975}"/>
              </a:ext>
            </a:extLst>
          </p:cNvPr>
          <p:cNvSpPr/>
          <p:nvPr/>
        </p:nvSpPr>
        <p:spPr>
          <a:xfrm>
            <a:off x="4108524" y="186862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90" name="Oval 196">
            <a:extLst>
              <a:ext uri="{FF2B5EF4-FFF2-40B4-BE49-F238E27FC236}">
                <a16:creationId xmlns:a16="http://schemas.microsoft.com/office/drawing/2014/main" id="{A799A82E-20B1-70C6-9AC4-9FCC37F693F4}"/>
              </a:ext>
            </a:extLst>
          </p:cNvPr>
          <p:cNvSpPr/>
          <p:nvPr/>
        </p:nvSpPr>
        <p:spPr>
          <a:xfrm>
            <a:off x="4208884" y="195669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91" name="TextBox 197">
            <a:extLst>
              <a:ext uri="{FF2B5EF4-FFF2-40B4-BE49-F238E27FC236}">
                <a16:creationId xmlns:a16="http://schemas.microsoft.com/office/drawing/2014/main" id="{824EF089-4FBB-6BBF-0340-6E86A0B872C3}"/>
              </a:ext>
            </a:extLst>
          </p:cNvPr>
          <p:cNvSpPr txBox="1"/>
          <p:nvPr/>
        </p:nvSpPr>
        <p:spPr>
          <a:xfrm>
            <a:off x="4234141" y="2030774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14</a:t>
            </a:r>
          </a:p>
        </p:txBody>
      </p:sp>
      <p:sp>
        <p:nvSpPr>
          <p:cNvPr id="208" name="Freeform: Shape 179">
            <a:extLst>
              <a:ext uri="{FF2B5EF4-FFF2-40B4-BE49-F238E27FC236}">
                <a16:creationId xmlns:a16="http://schemas.microsoft.com/office/drawing/2014/main" id="{95C7A5C6-6663-DE76-CC62-84AA0705D338}"/>
              </a:ext>
            </a:extLst>
          </p:cNvPr>
          <p:cNvSpPr/>
          <p:nvPr/>
        </p:nvSpPr>
        <p:spPr>
          <a:xfrm>
            <a:off x="4462809" y="4983869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09" name="Oval 196">
            <a:extLst>
              <a:ext uri="{FF2B5EF4-FFF2-40B4-BE49-F238E27FC236}">
                <a16:creationId xmlns:a16="http://schemas.microsoft.com/office/drawing/2014/main" id="{8396A363-9A84-FF49-3E14-6FDA3B25D13E}"/>
              </a:ext>
            </a:extLst>
          </p:cNvPr>
          <p:cNvSpPr/>
          <p:nvPr/>
        </p:nvSpPr>
        <p:spPr>
          <a:xfrm>
            <a:off x="4563169" y="5071942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10" name="TextBox 197">
            <a:extLst>
              <a:ext uri="{FF2B5EF4-FFF2-40B4-BE49-F238E27FC236}">
                <a16:creationId xmlns:a16="http://schemas.microsoft.com/office/drawing/2014/main" id="{F93368E5-4E9F-96DD-2A37-D131D045B065}"/>
              </a:ext>
            </a:extLst>
          </p:cNvPr>
          <p:cNvSpPr txBox="1"/>
          <p:nvPr/>
        </p:nvSpPr>
        <p:spPr>
          <a:xfrm>
            <a:off x="4588140" y="5125678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10</a:t>
            </a:r>
          </a:p>
        </p:txBody>
      </p:sp>
      <p:sp>
        <p:nvSpPr>
          <p:cNvPr id="211" name="TextBox 219">
            <a:extLst>
              <a:ext uri="{FF2B5EF4-FFF2-40B4-BE49-F238E27FC236}">
                <a16:creationId xmlns:a16="http://schemas.microsoft.com/office/drawing/2014/main" id="{AC3E4E65-16C1-149B-32AA-193531356D4F}"/>
              </a:ext>
            </a:extLst>
          </p:cNvPr>
          <p:cNvSpPr txBox="1"/>
          <p:nvPr/>
        </p:nvSpPr>
        <p:spPr>
          <a:xfrm>
            <a:off x="786235" y="4945193"/>
            <a:ext cx="2771145" cy="24622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10. Alt du bør vide om Talentudvikling i sport</a:t>
            </a:r>
          </a:p>
        </p:txBody>
      </p:sp>
      <p:sp>
        <p:nvSpPr>
          <p:cNvPr id="212" name="TextBox 220">
            <a:extLst>
              <a:ext uri="{FF2B5EF4-FFF2-40B4-BE49-F238E27FC236}">
                <a16:creationId xmlns:a16="http://schemas.microsoft.com/office/drawing/2014/main" id="{3EB0961E-5C40-C51C-717C-E440A63160D4}"/>
              </a:ext>
            </a:extLst>
          </p:cNvPr>
          <p:cNvSpPr txBox="1"/>
          <p:nvPr/>
        </p:nvSpPr>
        <p:spPr>
          <a:xfrm>
            <a:off x="221658" y="5089916"/>
            <a:ext cx="3231149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 fontAlgn="ctr"/>
            <a:r>
              <a:rPr lang="da-DK" sz="800" dirty="0"/>
              <a:t>Kristoffer Henriksen,: Kristoffer har sammen med Louise </a:t>
            </a:r>
            <a:r>
              <a:rPr lang="da-DK" sz="800" dirty="0" err="1"/>
              <a:t>Kamuk</a:t>
            </a:r>
            <a:r>
              <a:rPr lang="da-DK" sz="800" dirty="0"/>
              <a:t> Storm og Carsten Hvid Larsen i 2022 udgivet bogen ’Alt du bør vide om Talentudvikling i sport’. Kristoffer kommer med sine bud på hvordan man kan komme fra filosofi til praksis – fra spædende læsning til reelt udviklingsforløb. </a:t>
            </a:r>
          </a:p>
          <a:p>
            <a:pPr algn="r" fontAlgn="ctr"/>
            <a:r>
              <a:rPr lang="da-DK" sz="800" dirty="0"/>
              <a:t>I denne sæson uddrager og arbejder OTU - sammen med SDU med centrale temaer fra bogen.</a:t>
            </a:r>
          </a:p>
        </p:txBody>
      </p:sp>
      <p:sp>
        <p:nvSpPr>
          <p:cNvPr id="214" name="TextBox 219">
            <a:extLst>
              <a:ext uri="{FF2B5EF4-FFF2-40B4-BE49-F238E27FC236}">
                <a16:creationId xmlns:a16="http://schemas.microsoft.com/office/drawing/2014/main" id="{84D62732-27FF-5C26-BE70-91D1649544DD}"/>
              </a:ext>
            </a:extLst>
          </p:cNvPr>
          <p:cNvSpPr txBox="1"/>
          <p:nvPr/>
        </p:nvSpPr>
        <p:spPr>
          <a:xfrm>
            <a:off x="654299" y="4211088"/>
            <a:ext cx="2878987" cy="24622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11. Sæt turbo på træning og giv feedback der flytter</a:t>
            </a:r>
          </a:p>
        </p:txBody>
      </p:sp>
      <p:sp>
        <p:nvSpPr>
          <p:cNvPr id="217" name="TextBox 219">
            <a:extLst>
              <a:ext uri="{FF2B5EF4-FFF2-40B4-BE49-F238E27FC236}">
                <a16:creationId xmlns:a16="http://schemas.microsoft.com/office/drawing/2014/main" id="{D11216E3-463A-ADBE-4595-06ED16AA4248}"/>
              </a:ext>
            </a:extLst>
          </p:cNvPr>
          <p:cNvSpPr txBox="1"/>
          <p:nvPr/>
        </p:nvSpPr>
        <p:spPr>
          <a:xfrm>
            <a:off x="344350" y="3436497"/>
            <a:ext cx="3205555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12. Empowerment - lær talentet at tage styring v. refleksion</a:t>
            </a:r>
          </a:p>
          <a:p>
            <a:pPr algn="r"/>
            <a:endParaRPr lang="da-DK" sz="1000" dirty="0"/>
          </a:p>
        </p:txBody>
      </p:sp>
      <p:sp>
        <p:nvSpPr>
          <p:cNvPr id="218" name="TextBox 220">
            <a:extLst>
              <a:ext uri="{FF2B5EF4-FFF2-40B4-BE49-F238E27FC236}">
                <a16:creationId xmlns:a16="http://schemas.microsoft.com/office/drawing/2014/main" id="{5061311B-1828-6424-3D33-9D66A8F5F361}"/>
              </a:ext>
            </a:extLst>
          </p:cNvPr>
          <p:cNvSpPr txBox="1"/>
          <p:nvPr/>
        </p:nvSpPr>
        <p:spPr>
          <a:xfrm>
            <a:off x="220284" y="3623767"/>
            <a:ext cx="3231149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 fontAlgn="ctr"/>
            <a:r>
              <a:rPr lang="da-DK" sz="800" dirty="0"/>
              <a:t>Anders Lund: Med udgangspunkt i kapitel 16 i ’Alt du bør vide om Talentudvikling i sport’ om </a:t>
            </a:r>
            <a:r>
              <a:rPr lang="da-DK" sz="800" dirty="0" err="1"/>
              <a:t>Empowement</a:t>
            </a:r>
            <a:r>
              <a:rPr lang="da-DK" sz="800" dirty="0"/>
              <a:t> stiller landstræner Anders Lund skarpt på hvordan der i praksis kan arbejdes med handlingsorientering ift. feedback og ansvaret for at udvikle atleterne menneskeligt.</a:t>
            </a:r>
          </a:p>
        </p:txBody>
      </p:sp>
      <p:sp>
        <p:nvSpPr>
          <p:cNvPr id="219" name="TextBox 220">
            <a:extLst>
              <a:ext uri="{FF2B5EF4-FFF2-40B4-BE49-F238E27FC236}">
                <a16:creationId xmlns:a16="http://schemas.microsoft.com/office/drawing/2014/main" id="{5B07227C-9875-D214-676E-9247682FCB43}"/>
              </a:ext>
            </a:extLst>
          </p:cNvPr>
          <p:cNvSpPr txBox="1"/>
          <p:nvPr/>
        </p:nvSpPr>
        <p:spPr>
          <a:xfrm>
            <a:off x="221658" y="4389104"/>
            <a:ext cx="3231149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 fontAlgn="ctr"/>
            <a:r>
              <a:rPr lang="da-DK" sz="800" dirty="0"/>
              <a:t>Louise </a:t>
            </a:r>
            <a:r>
              <a:rPr lang="da-DK" sz="800" dirty="0" err="1"/>
              <a:t>Kamuk</a:t>
            </a:r>
            <a:r>
              <a:rPr lang="da-DK" sz="800" dirty="0"/>
              <a:t> Storm: Med udgangspunkt i kapitel 10 i ’Alt du bør vide om Talentudvikling i sport’, kigger vi i OTU nærmere på den feedback der gives i forskellige sammenhænge med særligt fokus på idrættens transferværdi. Der arbejdes særligt med at skabe en kultur for feedback mellem udøverne.</a:t>
            </a:r>
          </a:p>
        </p:txBody>
      </p:sp>
      <p:sp>
        <p:nvSpPr>
          <p:cNvPr id="237" name="Freeform: Shape 179">
            <a:extLst>
              <a:ext uri="{FF2B5EF4-FFF2-40B4-BE49-F238E27FC236}">
                <a16:creationId xmlns:a16="http://schemas.microsoft.com/office/drawing/2014/main" id="{4E26108F-7CE9-F875-594A-D44BEB3E4252}"/>
              </a:ext>
            </a:extLst>
          </p:cNvPr>
          <p:cNvSpPr/>
          <p:nvPr/>
        </p:nvSpPr>
        <p:spPr>
          <a:xfrm>
            <a:off x="9774526" y="6491079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38" name="Tekstfelt 237">
            <a:extLst>
              <a:ext uri="{FF2B5EF4-FFF2-40B4-BE49-F238E27FC236}">
                <a16:creationId xmlns:a16="http://schemas.microsoft.com/office/drawing/2014/main" id="{A881FC54-74FD-C59A-ECC7-F786D2373A30}"/>
              </a:ext>
            </a:extLst>
          </p:cNvPr>
          <p:cNvSpPr txBox="1"/>
          <p:nvPr/>
        </p:nvSpPr>
        <p:spPr>
          <a:xfrm>
            <a:off x="9991619" y="6466645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2022/23</a:t>
            </a:r>
          </a:p>
        </p:txBody>
      </p:sp>
      <p:sp>
        <p:nvSpPr>
          <p:cNvPr id="239" name="Freeform: Shape 179">
            <a:extLst>
              <a:ext uri="{FF2B5EF4-FFF2-40B4-BE49-F238E27FC236}">
                <a16:creationId xmlns:a16="http://schemas.microsoft.com/office/drawing/2014/main" id="{AE7B720E-0FEC-DDAE-5BF1-307D525FF53F}"/>
              </a:ext>
            </a:extLst>
          </p:cNvPr>
          <p:cNvSpPr/>
          <p:nvPr/>
        </p:nvSpPr>
        <p:spPr>
          <a:xfrm>
            <a:off x="11009241" y="6134448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6" name="Tekstfelt 245">
            <a:extLst>
              <a:ext uri="{FF2B5EF4-FFF2-40B4-BE49-F238E27FC236}">
                <a16:creationId xmlns:a16="http://schemas.microsoft.com/office/drawing/2014/main" id="{584A902C-5934-5EF1-1779-9DC0AF7E4E76}"/>
              </a:ext>
            </a:extLst>
          </p:cNvPr>
          <p:cNvSpPr txBox="1"/>
          <p:nvPr/>
        </p:nvSpPr>
        <p:spPr>
          <a:xfrm>
            <a:off x="11226334" y="6110014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2023/24</a:t>
            </a:r>
          </a:p>
        </p:txBody>
      </p:sp>
      <p:sp>
        <p:nvSpPr>
          <p:cNvPr id="247" name="Freeform: Shape 179">
            <a:extLst>
              <a:ext uri="{FF2B5EF4-FFF2-40B4-BE49-F238E27FC236}">
                <a16:creationId xmlns:a16="http://schemas.microsoft.com/office/drawing/2014/main" id="{A18E1EBA-B25B-A2D0-109C-A58C0833870C}"/>
              </a:ext>
            </a:extLst>
          </p:cNvPr>
          <p:cNvSpPr/>
          <p:nvPr/>
        </p:nvSpPr>
        <p:spPr>
          <a:xfrm>
            <a:off x="11009241" y="6484313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8" name="Tekstfelt 247">
            <a:extLst>
              <a:ext uri="{FF2B5EF4-FFF2-40B4-BE49-F238E27FC236}">
                <a16:creationId xmlns:a16="http://schemas.microsoft.com/office/drawing/2014/main" id="{E0F8E6F2-630C-3C52-4864-E0D7C5788712}"/>
              </a:ext>
            </a:extLst>
          </p:cNvPr>
          <p:cNvSpPr txBox="1"/>
          <p:nvPr/>
        </p:nvSpPr>
        <p:spPr>
          <a:xfrm>
            <a:off x="11226334" y="6459879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2024/25</a:t>
            </a:r>
          </a:p>
        </p:txBody>
      </p:sp>
      <p:sp>
        <p:nvSpPr>
          <p:cNvPr id="249" name="Freeform: Shape 179">
            <a:extLst>
              <a:ext uri="{FF2B5EF4-FFF2-40B4-BE49-F238E27FC236}">
                <a16:creationId xmlns:a16="http://schemas.microsoft.com/office/drawing/2014/main" id="{6E0637A8-B3DF-D10A-6430-4178A257C134}"/>
              </a:ext>
            </a:extLst>
          </p:cNvPr>
          <p:cNvSpPr/>
          <p:nvPr/>
        </p:nvSpPr>
        <p:spPr>
          <a:xfrm>
            <a:off x="9774526" y="6157531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50" name="Tekstfelt 249">
            <a:extLst>
              <a:ext uri="{FF2B5EF4-FFF2-40B4-BE49-F238E27FC236}">
                <a16:creationId xmlns:a16="http://schemas.microsoft.com/office/drawing/2014/main" id="{990ED9F0-1139-7CED-E78B-BFE68D0A4F2E}"/>
              </a:ext>
            </a:extLst>
          </p:cNvPr>
          <p:cNvSpPr txBox="1"/>
          <p:nvPr/>
        </p:nvSpPr>
        <p:spPr>
          <a:xfrm>
            <a:off x="9991619" y="6133097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 2021/22</a:t>
            </a:r>
          </a:p>
        </p:txBody>
      </p:sp>
    </p:spTree>
    <p:extLst>
      <p:ext uri="{BB962C8B-B14F-4D97-AF65-F5344CB8AC3E}">
        <p14:creationId xmlns:p14="http://schemas.microsoft.com/office/powerpoint/2010/main" val="363610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51" grpId="0"/>
      <p:bldP spid="52" grpId="0"/>
      <p:bldP spid="55" grpId="0"/>
      <p:bldP spid="56" grpId="0"/>
      <p:bldP spid="57" grpId="0"/>
      <p:bldP spid="58" grpId="0"/>
      <p:bldP spid="84" grpId="0"/>
      <p:bldP spid="85" grpId="0"/>
      <p:bldP spid="211" grpId="0"/>
      <p:bldP spid="212" grpId="0"/>
      <p:bldP spid="214" grpId="0"/>
      <p:bldP spid="217" grpId="0"/>
      <p:bldP spid="218" grpId="0"/>
      <p:bldP spid="2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AB9CFC2-779C-A7D7-029E-ADA509303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22" y="-123568"/>
            <a:ext cx="9882956" cy="710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5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616D4A4-8672-10D2-50D0-34A798EB9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54" y="0"/>
            <a:ext cx="9693891" cy="696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3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80" y="1145151"/>
            <a:ext cx="10515600" cy="5555976"/>
          </a:xfrm>
        </p:spPr>
        <p:txBody>
          <a:bodyPr>
            <a:normAutofit/>
          </a:bodyPr>
          <a:lstStyle/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Velkommen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Oplæg v. Morten Bertelsen, Sportspsykolog i FCK</a:t>
            </a:r>
            <a:endParaRPr lang="da-DK" sz="30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22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a typeface="Times New Roman" panose="02020603050405020304" pitchFamily="18" charset="0"/>
                <a:cs typeface="Calibri" panose="020F0502020204030204" pitchFamily="34" charset="0"/>
              </a:rPr>
              <a:t>Pause og spisning</a:t>
            </a:r>
          </a:p>
          <a:p>
            <a:pPr marL="0" indent="0">
              <a:buNone/>
            </a:pPr>
            <a:endParaRPr lang="da-DK" sz="22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>
                <a:ea typeface="Times New Roman" panose="02020603050405020304" pitchFamily="18" charset="0"/>
                <a:cs typeface="Calibri" panose="020F0502020204030204" pitchFamily="34" charset="0"/>
              </a:rPr>
              <a:t>Workshop</a:t>
            </a:r>
            <a:endParaRPr lang="da-DK" sz="30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da-DK" sz="22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sz="30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Info fra OTU og tak for i dag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925</Words>
  <Application>Microsoft Office PowerPoint</Application>
  <PresentationFormat>Widescreen</PresentationFormat>
  <Paragraphs>161</Paragraphs>
  <Slides>9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Office-tema</vt:lpstr>
      <vt:lpstr>PowerPoint-præsentation</vt:lpstr>
      <vt:lpstr>PowerPoint-præsentation</vt:lpstr>
      <vt:lpstr> </vt:lpstr>
      <vt:lpstr> </vt:lpstr>
      <vt:lpstr> </vt:lpstr>
      <vt:lpstr>PowerPoint-præsentation</vt:lpstr>
      <vt:lpstr>PowerPoint-præsentation</vt:lpstr>
      <vt:lpstr>PowerPoint-præsentation</vt:lpstr>
      <vt:lpstr>Aftenens program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16</cp:revision>
  <cp:lastPrinted>2024-05-21T09:39:26Z</cp:lastPrinted>
  <dcterms:created xsi:type="dcterms:W3CDTF">2022-09-22T12:43:39Z</dcterms:created>
  <dcterms:modified xsi:type="dcterms:W3CDTF">2024-09-24T08:12:58Z</dcterms:modified>
</cp:coreProperties>
</file>