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>
        <p:scale>
          <a:sx n="75" d="100"/>
          <a:sy n="75" d="100"/>
        </p:scale>
        <p:origin x="792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13.11.2022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14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november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2022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sz="2600" b="1" dirty="0">
                <a:solidFill>
                  <a:srgbClr val="287ABE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Tema: </a:t>
            </a:r>
            <a:r>
              <a:rPr lang="da-DK" sz="2600" b="1" dirty="0">
                <a:solidFill>
                  <a:srgbClr val="287ABE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Dual </a:t>
            </a:r>
            <a:r>
              <a:rPr lang="da-DK" sz="2600" b="1" dirty="0" err="1">
                <a:solidFill>
                  <a:srgbClr val="287ABE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career</a:t>
            </a:r>
            <a:r>
              <a:rPr lang="da-DK" sz="2600" b="1" dirty="0">
                <a:solidFill>
                  <a:srgbClr val="287ABE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, det hele menneske i praksis – samspillet mellem eliteidræt og skole</a:t>
            </a:r>
            <a:endParaRPr lang="da-DK" sz="2600" b="1" dirty="0">
              <a:solidFill>
                <a:srgbClr val="287ABE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 – Thorsten </a:t>
            </a:r>
            <a:r>
              <a:rPr lang="da-DK" sz="2000" b="1" dirty="0" err="1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Matthiensen</a:t>
            </a: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fortæller om ESAD</a:t>
            </a: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Status på arbejdet med trivsel i Odense Talentudvikling </a:t>
            </a:r>
          </a:p>
          <a:p>
            <a:pPr lvl="1"/>
            <a:r>
              <a:rPr lang="da-DK" sz="1900" dirty="0">
                <a:ea typeface="Times New Roman" panose="02020603050405020304" pitchFamily="18" charset="0"/>
              </a:rPr>
              <a:t>Arbejdsark 1 - Muligheder og forandring</a:t>
            </a:r>
          </a:p>
          <a:p>
            <a:pPr lvl="2"/>
            <a:r>
              <a:rPr lang="da-DK" sz="1900" dirty="0">
                <a:ea typeface="Times New Roman" panose="02020603050405020304" pitchFamily="18" charset="0"/>
              </a:rPr>
              <a:t>O</a:t>
            </a:r>
            <a:r>
              <a:rPr lang="da-DK" sz="1900" dirty="0">
                <a:effectLst/>
                <a:ea typeface="Times New Roman" panose="02020603050405020304" pitchFamily="18" charset="0"/>
              </a:rPr>
              <a:t>versigt over indsatser og status</a:t>
            </a: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Langsigtet planlægning for udøvere med fokus på det samlede miljø</a:t>
            </a:r>
            <a:endParaRPr lang="da-DK" sz="2000" dirty="0">
              <a:effectLst/>
              <a:ea typeface="Times New Roman" panose="02020603050405020304" pitchFamily="18" charset="0"/>
            </a:endParaRPr>
          </a:p>
          <a:p>
            <a:pPr lvl="1"/>
            <a:r>
              <a:rPr lang="da-DK" sz="1900" dirty="0">
                <a:ea typeface="Times New Roman" panose="02020603050405020304" pitchFamily="18" charset="0"/>
              </a:rPr>
              <a:t>Arbejdsark</a:t>
            </a:r>
            <a:r>
              <a:rPr lang="da-DK" sz="1900" dirty="0">
                <a:effectLst/>
                <a:ea typeface="Times New Roman" panose="02020603050405020304" pitchFamily="18" charset="0"/>
              </a:rPr>
              <a:t> 2 – Langsigtede planer og fastholdelse</a:t>
            </a:r>
          </a:p>
          <a:p>
            <a:pPr lvl="2"/>
            <a:r>
              <a:rPr lang="da-DK" sz="1900" dirty="0">
                <a:ea typeface="Times New Roman" panose="02020603050405020304" pitchFamily="18" charset="0"/>
              </a:rPr>
              <a:t>Oversigt over kommende skift for vores unge inden for skole og sport</a:t>
            </a:r>
            <a:endParaRPr lang="da-DK" sz="19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Oplæg: Præsentation af samspillet mellem klub og skole</a:t>
            </a:r>
            <a:endParaRPr lang="da-DK" sz="2000" dirty="0">
              <a:solidFill>
                <a:srgbClr val="FFC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ffectLst/>
                <a:ea typeface="Times New Roman" panose="02020603050405020304" pitchFamily="18" charset="0"/>
              </a:rPr>
              <a:t>Mads Holm – Odense </a:t>
            </a:r>
            <a:r>
              <a:rPr lang="da-DK" sz="1900" dirty="0">
                <a:ea typeface="Times New Roman" panose="02020603050405020304" pitchFamily="18" charset="0"/>
              </a:rPr>
              <a:t>Boldklub</a:t>
            </a:r>
            <a:r>
              <a:rPr lang="da-DK" sz="19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Morten Tykgaard Hansen – Tornbjerg Gymnasium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Oplæg: Præsentation af udøverperspektiv på samspillet mellem klub og uddannelse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a typeface="Times New Roman" panose="02020603050405020304" pitchFamily="18" charset="0"/>
              </a:rPr>
              <a:t>Magnus Worsøe Nielsen – Odense Boldklub</a:t>
            </a:r>
            <a:endParaRPr lang="da-DK" sz="1900" dirty="0"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Lærke Tolstrup Hvid – Odense Badmintonklub</a:t>
            </a:r>
          </a:p>
          <a:p>
            <a:pPr marL="0" indent="0">
              <a:buNone/>
            </a:pP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Oplæg, </a:t>
            </a:r>
            <a:r>
              <a:rPr lang="da-DK" sz="2000" b="1" dirty="0" err="1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Lifeskills</a:t>
            </a:r>
            <a:r>
              <a:rPr lang="da-DK" sz="20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forløb - Præsentation af Team Danmark uddannelsespartnere i Odense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2100" dirty="0">
                <a:ea typeface="Times New Roman" panose="02020603050405020304" pitchFamily="18" charset="0"/>
                <a:cs typeface="Times New Roman" panose="02020603050405020304" pitchFamily="18" charset="0"/>
              </a:rPr>
              <a:t>Ann Grethe Larsen – HF/VUC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2100" dirty="0">
                <a:ea typeface="Times New Roman" panose="02020603050405020304" pitchFamily="18" charset="0"/>
                <a:cs typeface="Times New Roman" panose="02020603050405020304" pitchFamily="18" charset="0"/>
              </a:rPr>
              <a:t>Janne Risbjerg Andreassen – HF/VUC</a:t>
            </a:r>
          </a:p>
          <a:p>
            <a:pPr marL="0" indent="0" fontAlgn="ctr">
              <a:buSzPts val="1000"/>
              <a:buNone/>
              <a:tabLst>
                <a:tab pos="914400" algn="l"/>
              </a:tabLst>
            </a:pPr>
            <a:r>
              <a:rPr lang="da-DK" sz="22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OTU uddannelsesaften den 8. december  v/ Marie Schmidt og Morten T. Hansen</a:t>
            </a:r>
          </a:p>
          <a:p>
            <a:pPr lvl="1" fontAlgn="ctr">
              <a:buSzPts val="1000"/>
              <a:tabLst>
                <a:tab pos="914400" algn="l"/>
              </a:tabLst>
            </a:pPr>
            <a:r>
              <a:rPr lang="da-DK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da-DK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ptimal videndeling og </a:t>
            </a:r>
            <a:r>
              <a:rPr lang="da-DK" sz="2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informationsflow</a:t>
            </a:r>
            <a:r>
              <a:rPr lang="da-DK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omkring ungdomsuddannelser</a:t>
            </a:r>
            <a:endParaRPr lang="da-DK" sz="21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fontAlgn="ctr">
              <a:buNone/>
            </a:pPr>
            <a:r>
              <a:rPr lang="da-DK" sz="22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</a:rPr>
              <a:t>Sidste nyt og værktøjskassen v/ Michel Johansen</a:t>
            </a:r>
            <a:endParaRPr lang="da-DK" sz="2200" dirty="0"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2100" dirty="0">
                <a:effectLst/>
                <a:ea typeface="Times New Roman" panose="02020603050405020304" pitchFamily="18" charset="0"/>
              </a:rPr>
              <a:t>Kort opsamling på SIKO-pulje</a:t>
            </a:r>
          </a:p>
          <a:p>
            <a:pPr marL="0" indent="0" algn="ctr">
              <a:buNone/>
            </a:pPr>
            <a:r>
              <a:rPr lang="da-DK" sz="2200" b="1" dirty="0">
                <a:solidFill>
                  <a:srgbClr val="FFC000"/>
                </a:solidFill>
                <a:effectLst/>
                <a:ea typeface="Times New Roman" panose="02020603050405020304" pitchFamily="18" charset="0"/>
              </a:rPr>
              <a:t>Tak for i dag – vi ses </a:t>
            </a:r>
            <a:r>
              <a:rPr lang="da-DK" sz="2200" b="1" dirty="0">
                <a:solidFill>
                  <a:srgbClr val="FFC000"/>
                </a:solidFill>
                <a:ea typeface="Times New Roman" panose="02020603050405020304" pitchFamily="18" charset="0"/>
              </a:rPr>
              <a:t>den 8. december på KOLD</a:t>
            </a:r>
            <a:endParaRPr lang="da-DK" sz="22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43C70F-260E-D0DA-E844-B9DB7ABB6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7FAB6D-E25E-D8B9-766E-12B0B4DB0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3891CE6-446A-93FE-7165-378A10336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84"/>
            <a:ext cx="12180497" cy="686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1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021" y="-165273"/>
            <a:ext cx="10515600" cy="1325563"/>
          </a:xfrm>
        </p:spPr>
        <p:txBody>
          <a:bodyPr>
            <a:normAutofit/>
          </a:bodyPr>
          <a:lstStyle/>
          <a:p>
            <a:r>
              <a:rPr lang="da-DK" sz="36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Arbejdsark 1, </a:t>
            </a:r>
            <a:r>
              <a:rPr lang="da-DK" sz="3600" b="1" dirty="0">
                <a:latin typeface="+mn-lt"/>
                <a:ea typeface="Times New Roman" panose="02020603050405020304" pitchFamily="18" charset="0"/>
              </a:rPr>
              <a:t>Muligheder og forandring</a:t>
            </a:r>
            <a:endParaRPr lang="da-DK" sz="3600" b="1" dirty="0">
              <a:latin typeface="+mn-lt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21" y="923336"/>
            <a:ext cx="10515600" cy="688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b="1" dirty="0">
                <a:solidFill>
                  <a:srgbClr val="287ABE"/>
                </a:solidFill>
              </a:rPr>
              <a:t>Udfyld sammen som klub eller skole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230188"/>
            <a:ext cx="3127815" cy="1114363"/>
          </a:xfrm>
          <a:prstGeom prst="rect">
            <a:avLst/>
          </a:prstGeom>
        </p:spPr>
      </p:pic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B4B214D2-FF2A-711C-015E-6543E66C9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944202"/>
              </p:ext>
            </p:extLst>
          </p:nvPr>
        </p:nvGraphicFramePr>
        <p:xfrm>
          <a:off x="486021" y="1474858"/>
          <a:ext cx="11219959" cy="5191732"/>
        </p:xfrm>
        <a:graphic>
          <a:graphicData uri="http://schemas.openxmlformats.org/drawingml/2006/table">
            <a:tbl>
              <a:tblPr/>
              <a:tblGrid>
                <a:gridCol w="2788763">
                  <a:extLst>
                    <a:ext uri="{9D8B030D-6E8A-4147-A177-3AD203B41FA5}">
                      <a16:colId xmlns:a16="http://schemas.microsoft.com/office/drawing/2014/main" val="41573381"/>
                    </a:ext>
                  </a:extLst>
                </a:gridCol>
                <a:gridCol w="2968254">
                  <a:extLst>
                    <a:ext uri="{9D8B030D-6E8A-4147-A177-3AD203B41FA5}">
                      <a16:colId xmlns:a16="http://schemas.microsoft.com/office/drawing/2014/main" val="320677945"/>
                    </a:ext>
                  </a:extLst>
                </a:gridCol>
                <a:gridCol w="2925831">
                  <a:extLst>
                    <a:ext uri="{9D8B030D-6E8A-4147-A177-3AD203B41FA5}">
                      <a16:colId xmlns:a16="http://schemas.microsoft.com/office/drawing/2014/main" val="3297145307"/>
                    </a:ext>
                  </a:extLst>
                </a:gridCol>
                <a:gridCol w="2537111">
                  <a:extLst>
                    <a:ext uri="{9D8B030D-6E8A-4147-A177-3AD203B41FA5}">
                      <a16:colId xmlns:a16="http://schemas.microsoft.com/office/drawing/2014/main" val="615126192"/>
                    </a:ext>
                  </a:extLst>
                </a:gridCol>
              </a:tblGrid>
              <a:tr h="191387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Afledte indsatser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Status</a:t>
                      </a:r>
                      <a:endParaRPr lang="da-DK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Næste handling?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334368"/>
                  </a:ext>
                </a:extLst>
              </a:tr>
              <a:tr h="856960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Workshop 1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Mental sundhed og trivsel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 dirty="0">
                          <a:effectLst/>
                          <a:latin typeface="Calibri" panose="020F0502020204030204" pitchFamily="34" charset="0"/>
                        </a:rPr>
                        <a:t>Kristoffer Henriksen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dirty="0"/>
                        <a:t>Nyt screeningsskema - fokus på kendskab til og mulighed for genopladning</a:t>
                      </a:r>
                    </a:p>
                    <a:p>
                      <a:pPr marL="342900" lvl="0" indent="-34290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dirty="0"/>
                        <a:t>Styr på supplerende undervisning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Work in </a:t>
                      </a:r>
                      <a:r>
                        <a:rPr lang="da-DK" sz="1200" b="0" i="0" dirty="0" err="1">
                          <a:effectLst/>
                          <a:latin typeface="Calibri" panose="020F0502020204030204" pitchFamily="34" charset="0"/>
                        </a:rPr>
                        <a:t>progress</a:t>
                      </a: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, stort og svært håndterbart system. Vi er ikke helt i mål med arbejdsgange.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Opfølgning på svage elever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241764"/>
                  </a:ext>
                </a:extLst>
              </a:tr>
              <a:tr h="342690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Workshop 2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Miljøet (lokalt) omkring en udøver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 dirty="0">
                          <a:effectLst/>
                          <a:latin typeface="Calibri" panose="020F0502020204030204" pitchFamily="34" charset="0"/>
                        </a:rPr>
                        <a:t>Louise K. Storm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Optimering af </a:t>
                      </a:r>
                      <a:r>
                        <a:rPr lang="da-DK" sz="1200" b="0" i="0" dirty="0" err="1">
                          <a:effectLst/>
                          <a:latin typeface="Calibri" panose="020F0502020204030204" pitchFamily="34" charset="0"/>
                        </a:rPr>
                        <a:t>Lifeskillsforløb</a:t>
                      </a: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 ift. TD-uddannelse i </a:t>
                      </a:r>
                      <a:r>
                        <a:rPr lang="da-DK" sz="1200" b="0" i="0" dirty="0" err="1">
                          <a:effectLst/>
                          <a:latin typeface="Calibri" panose="020F0502020204030204" pitchFamily="34" charset="0"/>
                        </a:rPr>
                        <a:t>LifeSkills</a:t>
                      </a:r>
                      <a:endParaRPr lang="da-DK" sz="1200" b="0" i="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Nye øvelser skal afprøves i dette skoleår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479552"/>
                  </a:ext>
                </a:extLst>
              </a:tr>
              <a:tr h="982211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Workshop 3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Når miljøer omkring en udøver samarbejde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 dirty="0">
                          <a:effectLst/>
                          <a:latin typeface="Calibri" panose="020F0502020204030204" pitchFamily="34" charset="0"/>
                        </a:rPr>
                        <a:t>Louise K. Storm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Koordineret TD Uddannelsespartner indsats på informationskampagner og </a:t>
                      </a:r>
                      <a:r>
                        <a:rPr lang="da-DK" sz="1200" b="0" i="0" dirty="0" err="1">
                          <a:effectLst/>
                          <a:latin typeface="Calibri" panose="020F0502020204030204" pitchFamily="34" charset="0"/>
                        </a:rPr>
                        <a:t>LifeSkillsmateriale</a:t>
                      </a:r>
                      <a:endParaRPr lang="da-DK" sz="1200" b="0" i="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OTU-praktikantprojekt</a:t>
                      </a:r>
                    </a:p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Styrket netværk til klubberne.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Vi er i fuld gang med at udvikle og implementere begge dele.</a:t>
                      </a:r>
                    </a:p>
                    <a:p>
                      <a:pPr marL="285750" lvl="0" indent="-285750"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a-DK" sz="1200" b="0" i="0" dirty="0">
                          <a:effectLst/>
                          <a:latin typeface="Calibri" panose="020F0502020204030204" pitchFamily="34" charset="0"/>
                        </a:rPr>
                        <a:t>Vi holder snarest opstart, glæder os til at følge sporene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90370"/>
                  </a:ext>
                </a:extLst>
              </a:tr>
              <a:tr h="548882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Netværk 1</a:t>
                      </a:r>
                      <a:endParaRPr lang="da-DK" sz="140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Kulturelledelsen og forandringsprocesser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>
                          <a:effectLst/>
                          <a:latin typeface="Calibri" panose="020F0502020204030204" pitchFamily="34" charset="0"/>
                        </a:rPr>
                        <a:t>Henrik Baadsgaard</a:t>
                      </a:r>
                      <a:endParaRPr lang="da-DK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519089"/>
                  </a:ext>
                </a:extLst>
              </a:tr>
              <a:tr h="429717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Netværk 2</a:t>
                      </a:r>
                      <a:endParaRPr lang="da-DK" sz="140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(OTU-)værdier i praksis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>
                          <a:effectLst/>
                          <a:latin typeface="Calibri" panose="020F0502020204030204" pitchFamily="34" charset="0"/>
                        </a:rPr>
                        <a:t>Kristoffer Henriksen</a:t>
                      </a:r>
                      <a:endParaRPr lang="da-DK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208986"/>
                  </a:ext>
                </a:extLst>
              </a:tr>
              <a:tr h="548882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Netværk 3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Udviklingsmiljøer i praksis </a:t>
                      </a: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i="1" dirty="0">
                          <a:effectLst/>
                          <a:latin typeface="Calibri" panose="020F0502020204030204" pitchFamily="34" charset="0"/>
                        </a:rPr>
                        <a:t>Ulrik Kirkely</a:t>
                      </a:r>
                      <a:endParaRPr lang="da-DK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111" marR="36111" marT="36111" marB="36111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741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149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524"/>
            <a:ext cx="10515600" cy="1325563"/>
          </a:xfrm>
        </p:spPr>
        <p:txBody>
          <a:bodyPr>
            <a:normAutofit/>
          </a:bodyPr>
          <a:lstStyle/>
          <a:p>
            <a:r>
              <a:rPr lang="da-DK" sz="3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</a:t>
            </a:r>
            <a:r>
              <a:rPr lang="da-DK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sark 2</a:t>
            </a:r>
            <a:br>
              <a:rPr lang="da-DK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Langsigtede planer og fastholdelse</a:t>
            </a:r>
            <a:endParaRPr lang="da-DK" sz="36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6836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 b="1" dirty="0">
                <a:solidFill>
                  <a:srgbClr val="287ABE"/>
                </a:solidFill>
              </a:rPr>
              <a:t>Kommende skift i og udenfor sporten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365125"/>
            <a:ext cx="3127815" cy="1114363"/>
          </a:xfrm>
          <a:prstGeom prst="rect">
            <a:avLst/>
          </a:prstGeom>
        </p:spPr>
      </p:pic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73B32B38-482B-964C-7761-844BB4BC43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522428"/>
              </p:ext>
            </p:extLst>
          </p:nvPr>
        </p:nvGraphicFramePr>
        <p:xfrm>
          <a:off x="838200" y="3643660"/>
          <a:ext cx="10356096" cy="2497356"/>
        </p:xfrm>
        <a:graphic>
          <a:graphicData uri="http://schemas.openxmlformats.org/drawingml/2006/table">
            <a:tbl>
              <a:tblPr/>
              <a:tblGrid>
                <a:gridCol w="1604058">
                  <a:extLst>
                    <a:ext uri="{9D8B030D-6E8A-4147-A177-3AD203B41FA5}">
                      <a16:colId xmlns:a16="http://schemas.microsoft.com/office/drawing/2014/main" val="1212041980"/>
                    </a:ext>
                  </a:extLst>
                </a:gridCol>
                <a:gridCol w="2233914">
                  <a:extLst>
                    <a:ext uri="{9D8B030D-6E8A-4147-A177-3AD203B41FA5}">
                      <a16:colId xmlns:a16="http://schemas.microsoft.com/office/drawing/2014/main" val="3690787914"/>
                    </a:ext>
                  </a:extLst>
                </a:gridCol>
                <a:gridCol w="2118167">
                  <a:extLst>
                    <a:ext uri="{9D8B030D-6E8A-4147-A177-3AD203B41FA5}">
                      <a16:colId xmlns:a16="http://schemas.microsoft.com/office/drawing/2014/main" val="269954227"/>
                    </a:ext>
                  </a:extLst>
                </a:gridCol>
                <a:gridCol w="2187615">
                  <a:extLst>
                    <a:ext uri="{9D8B030D-6E8A-4147-A177-3AD203B41FA5}">
                      <a16:colId xmlns:a16="http://schemas.microsoft.com/office/drawing/2014/main" val="523034356"/>
                    </a:ext>
                  </a:extLst>
                </a:gridCol>
                <a:gridCol w="2212342">
                  <a:extLst>
                    <a:ext uri="{9D8B030D-6E8A-4147-A177-3AD203B41FA5}">
                      <a16:colId xmlns:a16="http://schemas.microsoft.com/office/drawing/2014/main" val="3961200395"/>
                    </a:ext>
                  </a:extLst>
                </a:gridCol>
              </a:tblGrid>
              <a:tr h="62433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Navn: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Nu/Snart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Indenfor det næste </a:t>
                      </a:r>
                      <a:r>
                        <a:rPr lang="da-DK" sz="1400" b="1" dirty="0" err="1">
                          <a:effectLst/>
                          <a:latin typeface="Calibri" panose="020F0502020204030204" pitchFamily="34" charset="0"/>
                        </a:rPr>
                        <a:t>år</a:t>
                      </a: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Indenfor de næste 4 </a:t>
                      </a:r>
                      <a:r>
                        <a:rPr lang="da-DK" sz="1400" b="1" dirty="0" err="1">
                          <a:effectLst/>
                          <a:latin typeface="Calibri" panose="020F0502020204030204" pitchFamily="34" charset="0"/>
                        </a:rPr>
                        <a:t>år</a:t>
                      </a: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Engang i fremtiden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357415"/>
                  </a:ext>
                </a:extLst>
              </a:tr>
              <a:tr h="62433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Sport 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304623"/>
                  </a:ext>
                </a:extLst>
              </a:tr>
              <a:tr h="62433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Uddannelse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911505"/>
                  </a:ext>
                </a:extLst>
              </a:tr>
              <a:tr h="62433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Støttepersoner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14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668416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3426B038-E942-6F70-0038-F66AD9616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952" y="2202216"/>
            <a:ext cx="10356097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Hvordan vil du implementere brugen af nedenstående skema i din klub, som et redskab til at kende udøverne som hele mennesker, og kunne hjælpe og vejlede bedst muligt.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Gerne inden for de først kommende uger, så du kan hjælpe og vejlede fx ift. uddannelsesvalg.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 </a:t>
            </a:r>
            <a:endParaRPr kumimoji="0" lang="da-DK" altLang="da-DK" sz="2000" b="1" i="0" u="none" strike="noStrike" cap="none" normalizeH="0" baseline="0" dirty="0">
              <a:ln>
                <a:noFill/>
              </a:ln>
              <a:solidFill>
                <a:srgbClr val="2E75B5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”Beskriv planer samt det, som I forventer, vil ske på de nævnte </a:t>
            </a:r>
            <a:r>
              <a:rPr kumimoji="0" lang="da-DK" altLang="da-DK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områder</a:t>
            </a: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17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8530883" cy="1355925"/>
          </a:xfrm>
        </p:spPr>
        <p:txBody>
          <a:bodyPr>
            <a:normAutofit/>
          </a:bodyPr>
          <a:lstStyle/>
          <a:p>
            <a:r>
              <a:rPr lang="da-DK" sz="3200" b="1" dirty="0">
                <a:solidFill>
                  <a:schemeClr val="accent4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Præsentation af samspillet mellem klub og skole</a:t>
            </a:r>
            <a:endParaRPr lang="da-DK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121157"/>
            <a:ext cx="3127815" cy="1114363"/>
          </a:xfrm>
          <a:prstGeom prst="rect">
            <a:avLst/>
          </a:prstGeom>
        </p:spPr>
      </p:pic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37513E7-5AB4-D318-E3F2-4C2E5B024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357" y="1355925"/>
            <a:ext cx="7229354" cy="5167312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Planlægning, koordinering af skoleplaner og sæsonplaner 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Struktureret statusmøder, med opsamling på hver enkelte spiller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Spillersamtaler Odense Boldklub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da-DK" sz="2000" dirty="0">
                <a:solidFill>
                  <a:srgbClr val="000000"/>
                </a:solidFill>
                <a:latin typeface="Calibri" panose="020F0502020204030204" pitchFamily="34" charset="0"/>
              </a:rPr>
              <a:t>Mentor</a:t>
            </a: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samtaler Tornbjerg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Håndtering af modgang hos spillerne eks. mistrivsel og skader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Svære overgange. 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Folkeskole – Efterskole – Ungdomsuddannelse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da-DK" sz="2000" dirty="0">
                <a:solidFill>
                  <a:srgbClr val="000000"/>
                </a:solidFill>
                <a:latin typeface="Calibri" panose="020F0502020204030204" pitchFamily="34" charset="0"/>
              </a:rPr>
              <a:t>U15 – U17 – U19, Transitionstræning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Fællesskabernes betydning i sport og skole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Idrættens og skolens potentielle transferværdier.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Opbakning i hele miljøet: OB, skole, forældre OEC mv . </a:t>
            </a:r>
            <a:endParaRPr lang="da-DK" sz="16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da-DK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Effekten af skemalagt struktureret morgentræning</a:t>
            </a:r>
          </a:p>
          <a:p>
            <a:pPr lvl="1"/>
            <a:r>
              <a:rPr lang="da-DK" sz="1050" dirty="0">
                <a:solidFill>
                  <a:srgbClr val="000000"/>
                </a:solidFill>
                <a:latin typeface="Calibri" panose="020F0502020204030204" pitchFamily="34" charset="0"/>
              </a:rPr>
              <a:t>Eks. nylig ”undersøgelse” i OHA over 6 uger - </a:t>
            </a:r>
            <a:r>
              <a:rPr lang="da-DK" sz="105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retningsskiftetest spillere uden skemalagt morgentræning forbedret sig med 4,3 % mod 7,5 % for spillere med skemalagt morgentræning samme billede tegner sig i styrketræning.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3829464-06C3-F80A-AA60-E1EBB2EA4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744" y="1355925"/>
            <a:ext cx="3292899" cy="3156507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5298E35A-B209-6727-25EB-15E32FE26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744" y="4618031"/>
            <a:ext cx="3541189" cy="211881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BE063B46-EFAD-7732-252D-CC9CB0915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6571" y="1527136"/>
            <a:ext cx="2888381" cy="2027003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027C59C-8DF4-6554-7D02-833FB6B933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0030" y="3768370"/>
            <a:ext cx="3161903" cy="2583656"/>
          </a:xfrm>
          <a:prstGeom prst="rect">
            <a:avLst/>
          </a:prstGeom>
        </p:spPr>
      </p:pic>
      <p:graphicFrame>
        <p:nvGraphicFramePr>
          <p:cNvPr id="13" name="Pladsholder til indhold 3">
            <a:extLst>
              <a:ext uri="{FF2B5EF4-FFF2-40B4-BE49-F238E27FC236}">
                <a16:creationId xmlns:a16="http://schemas.microsoft.com/office/drawing/2014/main" id="{AB5BF7A9-E491-56D1-837F-A2D5F71BBC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251886"/>
              </p:ext>
            </p:extLst>
          </p:nvPr>
        </p:nvGraphicFramePr>
        <p:xfrm>
          <a:off x="838200" y="3361813"/>
          <a:ext cx="10515604" cy="2884470"/>
        </p:xfrm>
        <a:graphic>
          <a:graphicData uri="http://schemas.openxmlformats.org/drawingml/2006/table">
            <a:tbl>
              <a:tblPr/>
              <a:tblGrid>
                <a:gridCol w="459296">
                  <a:extLst>
                    <a:ext uri="{9D8B030D-6E8A-4147-A177-3AD203B41FA5}">
                      <a16:colId xmlns:a16="http://schemas.microsoft.com/office/drawing/2014/main" val="1480219227"/>
                    </a:ext>
                  </a:extLst>
                </a:gridCol>
                <a:gridCol w="472379">
                  <a:extLst>
                    <a:ext uri="{9D8B030D-6E8A-4147-A177-3AD203B41FA5}">
                      <a16:colId xmlns:a16="http://schemas.microsoft.com/office/drawing/2014/main" val="3602263516"/>
                    </a:ext>
                  </a:extLst>
                </a:gridCol>
                <a:gridCol w="460673">
                  <a:extLst>
                    <a:ext uri="{9D8B030D-6E8A-4147-A177-3AD203B41FA5}">
                      <a16:colId xmlns:a16="http://schemas.microsoft.com/office/drawing/2014/main" val="1728433859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606951974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414891048"/>
                    </a:ext>
                  </a:extLst>
                </a:gridCol>
                <a:gridCol w="472379">
                  <a:extLst>
                    <a:ext uri="{9D8B030D-6E8A-4147-A177-3AD203B41FA5}">
                      <a16:colId xmlns:a16="http://schemas.microsoft.com/office/drawing/2014/main" val="2515714655"/>
                    </a:ext>
                  </a:extLst>
                </a:gridCol>
                <a:gridCol w="472379">
                  <a:extLst>
                    <a:ext uri="{9D8B030D-6E8A-4147-A177-3AD203B41FA5}">
                      <a16:colId xmlns:a16="http://schemas.microsoft.com/office/drawing/2014/main" val="37558599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771896920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712712358"/>
                    </a:ext>
                  </a:extLst>
                </a:gridCol>
                <a:gridCol w="472379">
                  <a:extLst>
                    <a:ext uri="{9D8B030D-6E8A-4147-A177-3AD203B41FA5}">
                      <a16:colId xmlns:a16="http://schemas.microsoft.com/office/drawing/2014/main" val="3174190788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2283404405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1030515141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406588049"/>
                    </a:ext>
                  </a:extLst>
                </a:gridCol>
                <a:gridCol w="466513">
                  <a:extLst>
                    <a:ext uri="{9D8B030D-6E8A-4147-A177-3AD203B41FA5}">
                      <a16:colId xmlns:a16="http://schemas.microsoft.com/office/drawing/2014/main" val="1086847410"/>
                    </a:ext>
                  </a:extLst>
                </a:gridCol>
                <a:gridCol w="452079">
                  <a:extLst>
                    <a:ext uri="{9D8B030D-6E8A-4147-A177-3AD203B41FA5}">
                      <a16:colId xmlns:a16="http://schemas.microsoft.com/office/drawing/2014/main" val="2006178251"/>
                    </a:ext>
                  </a:extLst>
                </a:gridCol>
                <a:gridCol w="472379">
                  <a:extLst>
                    <a:ext uri="{9D8B030D-6E8A-4147-A177-3AD203B41FA5}">
                      <a16:colId xmlns:a16="http://schemas.microsoft.com/office/drawing/2014/main" val="3606858728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3560856565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1819258421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2936228226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2810854384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515933410"/>
                    </a:ext>
                  </a:extLst>
                </a:gridCol>
                <a:gridCol w="459296">
                  <a:extLst>
                    <a:ext uri="{9D8B030D-6E8A-4147-A177-3AD203B41FA5}">
                      <a16:colId xmlns:a16="http://schemas.microsoft.com/office/drawing/2014/main" val="115011416"/>
                    </a:ext>
                  </a:extLst>
                </a:gridCol>
                <a:gridCol w="344300">
                  <a:extLst>
                    <a:ext uri="{9D8B030D-6E8A-4147-A177-3AD203B41FA5}">
                      <a16:colId xmlns:a16="http://schemas.microsoft.com/office/drawing/2014/main" val="119616191"/>
                    </a:ext>
                  </a:extLst>
                </a:gridCol>
              </a:tblGrid>
              <a:tr h="416985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Uge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DANSK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DANSK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TYSK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GC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TYSK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Religion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HT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Religion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HT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KEMI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  <a:latin typeface="Calibri" panose="020F0502020204030204" pitchFamily="34" charset="0"/>
                        </a:rPr>
                        <a:t>KEMI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DK - Kristian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MAT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ENG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BIO</a:t>
                      </a: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SC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IDRÆT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IDRÆT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FYSIK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FYSIK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HIST</a:t>
                      </a: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HIST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SRP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SRP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90007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2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542367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2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2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482060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08997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744655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692601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789693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832399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68393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373582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915803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003045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50054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103680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2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019477"/>
                  </a:ext>
                </a:extLst>
              </a:tr>
              <a:tr h="164499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1</a:t>
                      </a:r>
                      <a:endParaRPr lang="da-DK" sz="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a-DK" sz="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692" marR="28692" marT="19128" marB="19128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219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6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06A40-685C-B999-C8C1-96C6889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Arbejdsark 3, OTU Uddannelsesaften</a:t>
            </a:r>
            <a:endParaRPr lang="da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6782F3-1BE9-541E-EC53-5C2416E11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287"/>
            <a:ext cx="10515600" cy="813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3600" b="1" dirty="0">
                <a:solidFill>
                  <a:srgbClr val="287ABE"/>
                </a:solidFill>
              </a:rPr>
              <a:t>Fælles – i klub og skole</a:t>
            </a:r>
          </a:p>
          <a:p>
            <a:pPr marL="0" indent="0">
              <a:buNone/>
            </a:pPr>
            <a:endParaRPr lang="da-DK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i="1" dirty="0">
              <a:solidFill>
                <a:srgbClr val="287ABE"/>
              </a:solidFill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46A12-0C55-98BC-A6CE-361BD92DC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185" y="365125"/>
            <a:ext cx="3127815" cy="1114363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38EC66E6-53EC-1800-964A-1810A51FC3E7}"/>
              </a:ext>
            </a:extLst>
          </p:cNvPr>
          <p:cNvSpPr txBox="1"/>
          <p:nvPr/>
        </p:nvSpPr>
        <p:spPr>
          <a:xfrm>
            <a:off x="879675" y="2633650"/>
            <a:ext cx="966486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2400" b="1" dirty="0">
                <a:solidFill>
                  <a:srgbClr val="1E4E79"/>
                </a:solidFill>
                <a:effectLst/>
                <a:latin typeface="Calibri" panose="020F0502020204030204" pitchFamily="34" charset="0"/>
              </a:rPr>
              <a:t>Deltagere fra vores klub eller skole til OTU uddannelsesaften den 8.12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Hvilke trænere: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Hvilke spillere: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Hvilke forældre: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Hvilke sportslige ledere: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a-DK" sz="1800" dirty="0">
                <a:effectLst/>
                <a:latin typeface="Calibri" panose="020F0502020204030204" pitchFamily="34" charset="0"/>
              </a:rPr>
              <a:t>Hvem informerer ovenstående person om uddannelsesaftenen: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3917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 lnSpcReduction="10000"/>
          </a:bodyPr>
          <a:lstStyle/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b="1" dirty="0">
              <a:solidFill>
                <a:srgbClr val="FFC000"/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Kort opsamling på SIKO-pulje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5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OTU-uddannelsesaften med Team Danmark og Uddannelsespartnere: </a:t>
            </a: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r>
              <a:rPr lang="da-DK" sz="2600" b="1" i="1" dirty="0">
                <a:solidFill>
                  <a:srgbClr val="287AB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 December 2022 – tag jeres U15/U16/U17 og træneren med til en indholdsmættet aften om den dobbelte karriere indenfor  ungdomsuddannelse og elitesport</a:t>
            </a:r>
            <a:endParaRPr lang="da-DK" sz="2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da-DK" sz="3200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Tak for i aften og på gensyn…</a:t>
            </a: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1099</Words>
  <Application>Microsoft Macintosh PowerPoint</Application>
  <PresentationFormat>Widescreen</PresentationFormat>
  <Paragraphs>522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Symbol</vt:lpstr>
      <vt:lpstr>Times New Roman</vt:lpstr>
      <vt:lpstr>Office-tema</vt:lpstr>
      <vt:lpstr>PowerPoint-præsentation</vt:lpstr>
      <vt:lpstr>Aftenens program</vt:lpstr>
      <vt:lpstr>PowerPoint-præsentation</vt:lpstr>
      <vt:lpstr>Arbejdsark 1, Muligheder og forandring</vt:lpstr>
      <vt:lpstr>Arbejdsark 2 - Langsigtede planer og fastholdelse</vt:lpstr>
      <vt:lpstr>Præsentation af samspillet mellem klub og skole</vt:lpstr>
      <vt:lpstr>Arbejdsark 3, OTU Uddannelsesaften</vt:lpstr>
      <vt:lpstr>Værktøjskassen – sidste nyt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Morten Tykgaard Hansen</cp:lastModifiedBy>
  <cp:revision>6</cp:revision>
  <dcterms:created xsi:type="dcterms:W3CDTF">2022-09-22T12:43:39Z</dcterms:created>
  <dcterms:modified xsi:type="dcterms:W3CDTF">2022-11-14T08:30:32Z</dcterms:modified>
</cp:coreProperties>
</file>